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0" r:id="rId2"/>
    <p:sldId id="302" r:id="rId3"/>
    <p:sldId id="278" r:id="rId4"/>
    <p:sldId id="290" r:id="rId5"/>
    <p:sldId id="301" r:id="rId6"/>
    <p:sldId id="291" r:id="rId7"/>
    <p:sldId id="283" r:id="rId8"/>
    <p:sldId id="295" r:id="rId9"/>
    <p:sldId id="296" r:id="rId10"/>
    <p:sldId id="293" r:id="rId11"/>
    <p:sldId id="292" r:id="rId12"/>
    <p:sldId id="297" r:id="rId13"/>
    <p:sldId id="299" r:id="rId14"/>
    <p:sldId id="298" r:id="rId15"/>
    <p:sldId id="300" r:id="rId16"/>
    <p:sldId id="29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85" autoAdjust="0"/>
    <p:restoredTop sz="75743" autoAdjust="0"/>
  </p:normalViewPr>
  <p:slideViewPr>
    <p:cSldViewPr>
      <p:cViewPr varScale="1">
        <p:scale>
          <a:sx n="63" d="100"/>
          <a:sy n="63" d="100"/>
        </p:scale>
        <p:origin x="-198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64" d="100"/>
          <a:sy n="64"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417F1C-BD76-4B90-A9A2-30900E3E6964}" type="doc">
      <dgm:prSet loTypeId="urn:microsoft.com/office/officeart/2005/8/layout/cycle8" loCatId="cycle" qsTypeId="urn:microsoft.com/office/officeart/2005/8/quickstyle/simple1" qsCatId="simple" csTypeId="urn:microsoft.com/office/officeart/2005/8/colors/accent1_2" csCatId="accent1" phldr="1"/>
      <dgm:spPr/>
    </dgm:pt>
    <dgm:pt modelId="{A03B9057-1F3D-4726-B2CC-C5C577CA5C57}">
      <dgm:prSet phldrT="[Text]" custT="1"/>
      <dgm:spPr>
        <a:solidFill>
          <a:srgbClr val="00B050"/>
        </a:solidFill>
      </dgm:spPr>
      <dgm:t>
        <a:bodyPr/>
        <a:lstStyle/>
        <a:p>
          <a:r>
            <a:rPr lang="en-GB" sz="3600" b="1" dirty="0" smtClean="0"/>
            <a:t>The tongue</a:t>
          </a:r>
        </a:p>
        <a:p>
          <a:r>
            <a:rPr lang="en-GB" sz="3200" b="1" dirty="0" smtClean="0"/>
            <a:t>1v26/</a:t>
          </a:r>
          <a:r>
            <a:rPr lang="en-GB" sz="3200" b="1" dirty="0" err="1" smtClean="0"/>
            <a:t>ch</a:t>
          </a:r>
          <a:r>
            <a:rPr lang="en-GB" sz="3200" b="1" dirty="0" smtClean="0"/>
            <a:t> 3</a:t>
          </a:r>
          <a:endParaRPr lang="en-GB" sz="3200" dirty="0"/>
        </a:p>
      </dgm:t>
    </dgm:pt>
    <dgm:pt modelId="{D8C266E9-DFA3-4BBD-992A-08FD9A321D6F}" type="parTrans" cxnId="{33AA41BE-7193-4114-8EC5-998863C6EDD4}">
      <dgm:prSet/>
      <dgm:spPr/>
      <dgm:t>
        <a:bodyPr/>
        <a:lstStyle/>
        <a:p>
          <a:endParaRPr lang="en-GB"/>
        </a:p>
      </dgm:t>
    </dgm:pt>
    <dgm:pt modelId="{773E3A27-4F3A-4D59-AC19-3D95699BBEC9}" type="sibTrans" cxnId="{33AA41BE-7193-4114-8EC5-998863C6EDD4}">
      <dgm:prSet/>
      <dgm:spPr/>
      <dgm:t>
        <a:bodyPr/>
        <a:lstStyle/>
        <a:p>
          <a:endParaRPr lang="en-GB"/>
        </a:p>
      </dgm:t>
    </dgm:pt>
    <dgm:pt modelId="{76EED1D7-A21F-499B-8E69-F5342D366EA9}">
      <dgm:prSet phldrT="[Text]" custT="1"/>
      <dgm:spPr>
        <a:solidFill>
          <a:srgbClr val="002060"/>
        </a:solidFill>
      </dgm:spPr>
      <dgm:t>
        <a:bodyPr/>
        <a:lstStyle/>
        <a:p>
          <a:r>
            <a:rPr lang="en-GB" sz="4000" b="1" dirty="0" smtClean="0"/>
            <a:t>Faith and deeds </a:t>
          </a:r>
          <a:r>
            <a:rPr lang="en-GB" sz="2800" dirty="0" smtClean="0"/>
            <a:t>2v14-26</a:t>
          </a:r>
          <a:endParaRPr lang="en-GB" sz="2800" dirty="0"/>
        </a:p>
      </dgm:t>
    </dgm:pt>
    <dgm:pt modelId="{178B0D98-2EFA-415A-B41D-0F1CC225C7FF}" type="parTrans" cxnId="{76A47F20-1287-452C-BC89-242B239E1E09}">
      <dgm:prSet/>
      <dgm:spPr/>
      <dgm:t>
        <a:bodyPr/>
        <a:lstStyle/>
        <a:p>
          <a:endParaRPr lang="en-GB"/>
        </a:p>
      </dgm:t>
    </dgm:pt>
    <dgm:pt modelId="{3A61F134-869F-47C1-BF7C-05DB1CF384C6}" type="sibTrans" cxnId="{76A47F20-1287-452C-BC89-242B239E1E09}">
      <dgm:prSet/>
      <dgm:spPr/>
      <dgm:t>
        <a:bodyPr/>
        <a:lstStyle/>
        <a:p>
          <a:endParaRPr lang="en-GB"/>
        </a:p>
      </dgm:t>
    </dgm:pt>
    <dgm:pt modelId="{A7BD9CB0-954F-4251-B810-D67840A2A15B}">
      <dgm:prSet phldrT="[Text]" custT="1"/>
      <dgm:spPr>
        <a:solidFill>
          <a:schemeClr val="bg1">
            <a:lumMod val="95000"/>
            <a:lumOff val="5000"/>
          </a:schemeClr>
        </a:solidFill>
      </dgm:spPr>
      <dgm:t>
        <a:bodyPr/>
        <a:lstStyle/>
        <a:p>
          <a:r>
            <a:rPr lang="en-GB" sz="3400" b="1" dirty="0" smtClean="0"/>
            <a:t>Listening and doing </a:t>
          </a:r>
          <a:r>
            <a:rPr lang="en-GB" sz="3000" b="0" dirty="0" smtClean="0"/>
            <a:t>1v17-27</a:t>
          </a:r>
          <a:endParaRPr lang="en-GB" sz="3000" b="0" dirty="0"/>
        </a:p>
      </dgm:t>
    </dgm:pt>
    <dgm:pt modelId="{B87A2444-1D18-42CD-AF9D-2860292043CD}" type="parTrans" cxnId="{634F35EB-E27D-4E28-B8AA-18C02047B7E3}">
      <dgm:prSet/>
      <dgm:spPr/>
      <dgm:t>
        <a:bodyPr/>
        <a:lstStyle/>
        <a:p>
          <a:endParaRPr lang="en-GB"/>
        </a:p>
      </dgm:t>
    </dgm:pt>
    <dgm:pt modelId="{B1AD6A2B-E00E-4323-BEEA-727B5AA37A94}" type="sibTrans" cxnId="{634F35EB-E27D-4E28-B8AA-18C02047B7E3}">
      <dgm:prSet/>
      <dgm:spPr/>
      <dgm:t>
        <a:bodyPr/>
        <a:lstStyle/>
        <a:p>
          <a:endParaRPr lang="en-GB"/>
        </a:p>
      </dgm:t>
    </dgm:pt>
    <dgm:pt modelId="{73988D91-5AD7-4586-B1FC-76C0DCF25FAD}" type="pres">
      <dgm:prSet presAssocID="{6E417F1C-BD76-4B90-A9A2-30900E3E6964}" presName="compositeShape" presStyleCnt="0">
        <dgm:presLayoutVars>
          <dgm:chMax val="7"/>
          <dgm:dir/>
          <dgm:resizeHandles val="exact"/>
        </dgm:presLayoutVars>
      </dgm:prSet>
      <dgm:spPr/>
    </dgm:pt>
    <dgm:pt modelId="{F9F47B99-E2AB-49F2-AC1F-12BED1CC2368}" type="pres">
      <dgm:prSet presAssocID="{6E417F1C-BD76-4B90-A9A2-30900E3E6964}" presName="wedge1" presStyleLbl="node1" presStyleIdx="0" presStyleCnt="3"/>
      <dgm:spPr/>
      <dgm:t>
        <a:bodyPr/>
        <a:lstStyle/>
        <a:p>
          <a:endParaRPr lang="en-GB"/>
        </a:p>
      </dgm:t>
    </dgm:pt>
    <dgm:pt modelId="{FD494CC5-A06D-477C-8CD2-E8691CADBB65}" type="pres">
      <dgm:prSet presAssocID="{6E417F1C-BD76-4B90-A9A2-30900E3E6964}" presName="dummy1a" presStyleCnt="0"/>
      <dgm:spPr/>
    </dgm:pt>
    <dgm:pt modelId="{0F22771F-5767-411C-8C1A-140E290AC136}" type="pres">
      <dgm:prSet presAssocID="{6E417F1C-BD76-4B90-A9A2-30900E3E6964}" presName="dummy1b" presStyleCnt="0"/>
      <dgm:spPr/>
    </dgm:pt>
    <dgm:pt modelId="{80A90750-52D7-48BB-BB34-1F0BD87ACD1F}" type="pres">
      <dgm:prSet presAssocID="{6E417F1C-BD76-4B90-A9A2-30900E3E6964}" presName="wedge1Tx" presStyleLbl="node1" presStyleIdx="0" presStyleCnt="3">
        <dgm:presLayoutVars>
          <dgm:chMax val="0"/>
          <dgm:chPref val="0"/>
          <dgm:bulletEnabled val="1"/>
        </dgm:presLayoutVars>
      </dgm:prSet>
      <dgm:spPr/>
      <dgm:t>
        <a:bodyPr/>
        <a:lstStyle/>
        <a:p>
          <a:endParaRPr lang="en-GB"/>
        </a:p>
      </dgm:t>
    </dgm:pt>
    <dgm:pt modelId="{A2B7D759-0F6F-4207-80D6-DFBEA376C69B}" type="pres">
      <dgm:prSet presAssocID="{6E417F1C-BD76-4B90-A9A2-30900E3E6964}" presName="wedge2" presStyleLbl="node1" presStyleIdx="1" presStyleCnt="3"/>
      <dgm:spPr/>
      <dgm:t>
        <a:bodyPr/>
        <a:lstStyle/>
        <a:p>
          <a:endParaRPr lang="en-GB"/>
        </a:p>
      </dgm:t>
    </dgm:pt>
    <dgm:pt modelId="{E5EEB4D8-8977-4FAF-BBE9-834633553935}" type="pres">
      <dgm:prSet presAssocID="{6E417F1C-BD76-4B90-A9A2-30900E3E6964}" presName="dummy2a" presStyleCnt="0"/>
      <dgm:spPr/>
    </dgm:pt>
    <dgm:pt modelId="{37E13DB5-3713-48A2-898B-1092CD6D2F80}" type="pres">
      <dgm:prSet presAssocID="{6E417F1C-BD76-4B90-A9A2-30900E3E6964}" presName="dummy2b" presStyleCnt="0"/>
      <dgm:spPr/>
    </dgm:pt>
    <dgm:pt modelId="{CD756C56-9B24-4ED6-AA10-03ADF2D8864E}" type="pres">
      <dgm:prSet presAssocID="{6E417F1C-BD76-4B90-A9A2-30900E3E6964}" presName="wedge2Tx" presStyleLbl="node1" presStyleIdx="1" presStyleCnt="3">
        <dgm:presLayoutVars>
          <dgm:chMax val="0"/>
          <dgm:chPref val="0"/>
          <dgm:bulletEnabled val="1"/>
        </dgm:presLayoutVars>
      </dgm:prSet>
      <dgm:spPr/>
      <dgm:t>
        <a:bodyPr/>
        <a:lstStyle/>
        <a:p>
          <a:endParaRPr lang="en-GB"/>
        </a:p>
      </dgm:t>
    </dgm:pt>
    <dgm:pt modelId="{E96EF048-CC7D-45F8-82F9-1D9E5F31002A}" type="pres">
      <dgm:prSet presAssocID="{6E417F1C-BD76-4B90-A9A2-30900E3E6964}" presName="wedge3" presStyleLbl="node1" presStyleIdx="2" presStyleCnt="3"/>
      <dgm:spPr/>
      <dgm:t>
        <a:bodyPr/>
        <a:lstStyle/>
        <a:p>
          <a:endParaRPr lang="en-GB"/>
        </a:p>
      </dgm:t>
    </dgm:pt>
    <dgm:pt modelId="{2013566D-E63A-4703-A32B-28858234D9A3}" type="pres">
      <dgm:prSet presAssocID="{6E417F1C-BD76-4B90-A9A2-30900E3E6964}" presName="dummy3a" presStyleCnt="0"/>
      <dgm:spPr/>
    </dgm:pt>
    <dgm:pt modelId="{B24C5F1D-D18E-4E40-AA6F-AF7CB0CBCC9E}" type="pres">
      <dgm:prSet presAssocID="{6E417F1C-BD76-4B90-A9A2-30900E3E6964}" presName="dummy3b" presStyleCnt="0"/>
      <dgm:spPr/>
    </dgm:pt>
    <dgm:pt modelId="{2863836E-3DF5-42F3-B34E-416BB3C604D3}" type="pres">
      <dgm:prSet presAssocID="{6E417F1C-BD76-4B90-A9A2-30900E3E6964}" presName="wedge3Tx" presStyleLbl="node1" presStyleIdx="2" presStyleCnt="3">
        <dgm:presLayoutVars>
          <dgm:chMax val="0"/>
          <dgm:chPref val="0"/>
          <dgm:bulletEnabled val="1"/>
        </dgm:presLayoutVars>
      </dgm:prSet>
      <dgm:spPr/>
      <dgm:t>
        <a:bodyPr/>
        <a:lstStyle/>
        <a:p>
          <a:endParaRPr lang="en-GB"/>
        </a:p>
      </dgm:t>
    </dgm:pt>
    <dgm:pt modelId="{94A28581-8121-4F80-B458-5A0BEA3F7E46}" type="pres">
      <dgm:prSet presAssocID="{773E3A27-4F3A-4D59-AC19-3D95699BBEC9}" presName="arrowWedge1" presStyleLbl="fgSibTrans2D1" presStyleIdx="0" presStyleCnt="3"/>
      <dgm:spPr/>
    </dgm:pt>
    <dgm:pt modelId="{957C3A90-6F4B-4B8A-84E1-DCBEFA52F80F}" type="pres">
      <dgm:prSet presAssocID="{3A61F134-869F-47C1-BF7C-05DB1CF384C6}" presName="arrowWedge2" presStyleLbl="fgSibTrans2D1" presStyleIdx="1" presStyleCnt="3"/>
      <dgm:spPr/>
    </dgm:pt>
    <dgm:pt modelId="{CCD96295-F269-4D8D-8571-D8CEE5DF04F7}" type="pres">
      <dgm:prSet presAssocID="{B1AD6A2B-E00E-4323-BEEA-727B5AA37A94}" presName="arrowWedge3" presStyleLbl="fgSibTrans2D1" presStyleIdx="2" presStyleCnt="3"/>
      <dgm:spPr/>
    </dgm:pt>
  </dgm:ptLst>
  <dgm:cxnLst>
    <dgm:cxn modelId="{43A1C3F0-FDDA-4D0A-9489-1E6B19716845}" type="presOf" srcId="{A7BD9CB0-954F-4251-B810-D67840A2A15B}" destId="{E96EF048-CC7D-45F8-82F9-1D9E5F31002A}" srcOrd="0" destOrd="0" presId="urn:microsoft.com/office/officeart/2005/8/layout/cycle8"/>
    <dgm:cxn modelId="{76A47F20-1287-452C-BC89-242B239E1E09}" srcId="{6E417F1C-BD76-4B90-A9A2-30900E3E6964}" destId="{76EED1D7-A21F-499B-8E69-F5342D366EA9}" srcOrd="1" destOrd="0" parTransId="{178B0D98-2EFA-415A-B41D-0F1CC225C7FF}" sibTransId="{3A61F134-869F-47C1-BF7C-05DB1CF384C6}"/>
    <dgm:cxn modelId="{D0517C5C-6142-4371-BD11-C7767C206B26}" type="presOf" srcId="{A7BD9CB0-954F-4251-B810-D67840A2A15B}" destId="{2863836E-3DF5-42F3-B34E-416BB3C604D3}" srcOrd="1" destOrd="0" presId="urn:microsoft.com/office/officeart/2005/8/layout/cycle8"/>
    <dgm:cxn modelId="{38B4D6AF-D7FA-485F-A461-7229E2206AEA}" type="presOf" srcId="{A03B9057-1F3D-4726-B2CC-C5C577CA5C57}" destId="{F9F47B99-E2AB-49F2-AC1F-12BED1CC2368}" srcOrd="0" destOrd="0" presId="urn:microsoft.com/office/officeart/2005/8/layout/cycle8"/>
    <dgm:cxn modelId="{6FC25228-A052-4157-A9DA-FAAFEDDAF2FF}" type="presOf" srcId="{6E417F1C-BD76-4B90-A9A2-30900E3E6964}" destId="{73988D91-5AD7-4586-B1FC-76C0DCF25FAD}" srcOrd="0" destOrd="0" presId="urn:microsoft.com/office/officeart/2005/8/layout/cycle8"/>
    <dgm:cxn modelId="{B26D1AF7-444A-4FCC-A78B-4D968361B9DC}" type="presOf" srcId="{76EED1D7-A21F-499B-8E69-F5342D366EA9}" destId="{A2B7D759-0F6F-4207-80D6-DFBEA376C69B}" srcOrd="0" destOrd="0" presId="urn:microsoft.com/office/officeart/2005/8/layout/cycle8"/>
    <dgm:cxn modelId="{33AA41BE-7193-4114-8EC5-998863C6EDD4}" srcId="{6E417F1C-BD76-4B90-A9A2-30900E3E6964}" destId="{A03B9057-1F3D-4726-B2CC-C5C577CA5C57}" srcOrd="0" destOrd="0" parTransId="{D8C266E9-DFA3-4BBD-992A-08FD9A321D6F}" sibTransId="{773E3A27-4F3A-4D59-AC19-3D95699BBEC9}"/>
    <dgm:cxn modelId="{2CD0A93F-AA8D-46FB-913E-A2FA74958788}" type="presOf" srcId="{A03B9057-1F3D-4726-B2CC-C5C577CA5C57}" destId="{80A90750-52D7-48BB-BB34-1F0BD87ACD1F}" srcOrd="1" destOrd="0" presId="urn:microsoft.com/office/officeart/2005/8/layout/cycle8"/>
    <dgm:cxn modelId="{5A86A09B-9141-442C-B43D-B473BB39D63D}" type="presOf" srcId="{76EED1D7-A21F-499B-8E69-F5342D366EA9}" destId="{CD756C56-9B24-4ED6-AA10-03ADF2D8864E}" srcOrd="1" destOrd="0" presId="urn:microsoft.com/office/officeart/2005/8/layout/cycle8"/>
    <dgm:cxn modelId="{634F35EB-E27D-4E28-B8AA-18C02047B7E3}" srcId="{6E417F1C-BD76-4B90-A9A2-30900E3E6964}" destId="{A7BD9CB0-954F-4251-B810-D67840A2A15B}" srcOrd="2" destOrd="0" parTransId="{B87A2444-1D18-42CD-AF9D-2860292043CD}" sibTransId="{B1AD6A2B-E00E-4323-BEEA-727B5AA37A94}"/>
    <dgm:cxn modelId="{5B54C647-E5B8-4954-981F-4FE7DFF0B549}" type="presParOf" srcId="{73988D91-5AD7-4586-B1FC-76C0DCF25FAD}" destId="{F9F47B99-E2AB-49F2-AC1F-12BED1CC2368}" srcOrd="0" destOrd="0" presId="urn:microsoft.com/office/officeart/2005/8/layout/cycle8"/>
    <dgm:cxn modelId="{914CBE48-1C79-40EC-AF42-F7DF496A7010}" type="presParOf" srcId="{73988D91-5AD7-4586-B1FC-76C0DCF25FAD}" destId="{FD494CC5-A06D-477C-8CD2-E8691CADBB65}" srcOrd="1" destOrd="0" presId="urn:microsoft.com/office/officeart/2005/8/layout/cycle8"/>
    <dgm:cxn modelId="{C9BE6FB5-A9CE-4F11-88E8-349632AE3A10}" type="presParOf" srcId="{73988D91-5AD7-4586-B1FC-76C0DCF25FAD}" destId="{0F22771F-5767-411C-8C1A-140E290AC136}" srcOrd="2" destOrd="0" presId="urn:microsoft.com/office/officeart/2005/8/layout/cycle8"/>
    <dgm:cxn modelId="{18FAF508-0F76-43E0-9509-BE03AEEFE7F0}" type="presParOf" srcId="{73988D91-5AD7-4586-B1FC-76C0DCF25FAD}" destId="{80A90750-52D7-48BB-BB34-1F0BD87ACD1F}" srcOrd="3" destOrd="0" presId="urn:microsoft.com/office/officeart/2005/8/layout/cycle8"/>
    <dgm:cxn modelId="{0E1CBFBC-AA91-4524-99C1-AFF32EFF3AC1}" type="presParOf" srcId="{73988D91-5AD7-4586-B1FC-76C0DCF25FAD}" destId="{A2B7D759-0F6F-4207-80D6-DFBEA376C69B}" srcOrd="4" destOrd="0" presId="urn:microsoft.com/office/officeart/2005/8/layout/cycle8"/>
    <dgm:cxn modelId="{2BEF4680-2693-4946-A1C8-3606B3FB54B1}" type="presParOf" srcId="{73988D91-5AD7-4586-B1FC-76C0DCF25FAD}" destId="{E5EEB4D8-8977-4FAF-BBE9-834633553935}" srcOrd="5" destOrd="0" presId="urn:microsoft.com/office/officeart/2005/8/layout/cycle8"/>
    <dgm:cxn modelId="{E942D6E8-2048-4C77-A6F5-1DAC7F58C826}" type="presParOf" srcId="{73988D91-5AD7-4586-B1FC-76C0DCF25FAD}" destId="{37E13DB5-3713-48A2-898B-1092CD6D2F80}" srcOrd="6" destOrd="0" presId="urn:microsoft.com/office/officeart/2005/8/layout/cycle8"/>
    <dgm:cxn modelId="{E2D0E63C-F452-4B37-B48B-D0154350FBDE}" type="presParOf" srcId="{73988D91-5AD7-4586-B1FC-76C0DCF25FAD}" destId="{CD756C56-9B24-4ED6-AA10-03ADF2D8864E}" srcOrd="7" destOrd="0" presId="urn:microsoft.com/office/officeart/2005/8/layout/cycle8"/>
    <dgm:cxn modelId="{5D30446D-7FCF-4BD0-B764-355EA8D54D09}" type="presParOf" srcId="{73988D91-5AD7-4586-B1FC-76C0DCF25FAD}" destId="{E96EF048-CC7D-45F8-82F9-1D9E5F31002A}" srcOrd="8" destOrd="0" presId="urn:microsoft.com/office/officeart/2005/8/layout/cycle8"/>
    <dgm:cxn modelId="{8D502407-3C4B-42F1-8D6A-A38FCD56B15D}" type="presParOf" srcId="{73988D91-5AD7-4586-B1FC-76C0DCF25FAD}" destId="{2013566D-E63A-4703-A32B-28858234D9A3}" srcOrd="9" destOrd="0" presId="urn:microsoft.com/office/officeart/2005/8/layout/cycle8"/>
    <dgm:cxn modelId="{830B168B-DA30-4417-B667-22CD4F042C98}" type="presParOf" srcId="{73988D91-5AD7-4586-B1FC-76C0DCF25FAD}" destId="{B24C5F1D-D18E-4E40-AA6F-AF7CB0CBCC9E}" srcOrd="10" destOrd="0" presId="urn:microsoft.com/office/officeart/2005/8/layout/cycle8"/>
    <dgm:cxn modelId="{C93F4654-4594-45D4-9443-C56D3D5E5830}" type="presParOf" srcId="{73988D91-5AD7-4586-B1FC-76C0DCF25FAD}" destId="{2863836E-3DF5-42F3-B34E-416BB3C604D3}" srcOrd="11" destOrd="0" presId="urn:microsoft.com/office/officeart/2005/8/layout/cycle8"/>
    <dgm:cxn modelId="{BDBE3970-EE0C-4554-B055-082F53E2283E}" type="presParOf" srcId="{73988D91-5AD7-4586-B1FC-76C0DCF25FAD}" destId="{94A28581-8121-4F80-B458-5A0BEA3F7E46}" srcOrd="12" destOrd="0" presId="urn:microsoft.com/office/officeart/2005/8/layout/cycle8"/>
    <dgm:cxn modelId="{334E7EF1-B749-4483-99F8-53D813D4655B}" type="presParOf" srcId="{73988D91-5AD7-4586-B1FC-76C0DCF25FAD}" destId="{957C3A90-6F4B-4B8A-84E1-DCBEFA52F80F}" srcOrd="13" destOrd="0" presId="urn:microsoft.com/office/officeart/2005/8/layout/cycle8"/>
    <dgm:cxn modelId="{2E15458F-529F-43BC-83FF-5F5C53CF5130}" type="presParOf" srcId="{73988D91-5AD7-4586-B1FC-76C0DCF25FAD}" destId="{CCD96295-F269-4D8D-8571-D8CEE5DF04F7}"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47B99-E2AB-49F2-AC1F-12BED1CC2368}">
      <dsp:nvSpPr>
        <dsp:cNvPr id="0" name=""/>
        <dsp:cNvSpPr/>
      </dsp:nvSpPr>
      <dsp:spPr>
        <a:xfrm>
          <a:off x="2150720" y="402524"/>
          <a:ext cx="5201857" cy="5201857"/>
        </a:xfrm>
        <a:prstGeom prst="pie">
          <a:avLst>
            <a:gd name="adj1" fmla="val 16200000"/>
            <a:gd name="adj2" fmla="val 1800000"/>
          </a:avLst>
        </a:prstGeom>
        <a:solidFill>
          <a:srgbClr val="00B05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b="1" kern="1200" dirty="0" smtClean="0"/>
            <a:t>The tongue</a:t>
          </a:r>
        </a:p>
        <a:p>
          <a:pPr lvl="0" algn="ctr" defTabSz="1600200">
            <a:lnSpc>
              <a:spcPct val="90000"/>
            </a:lnSpc>
            <a:spcBef>
              <a:spcPct val="0"/>
            </a:spcBef>
            <a:spcAft>
              <a:spcPct val="35000"/>
            </a:spcAft>
          </a:pPr>
          <a:r>
            <a:rPr lang="en-GB" sz="3200" b="1" kern="1200" dirty="0" smtClean="0"/>
            <a:t>1v26/</a:t>
          </a:r>
          <a:r>
            <a:rPr lang="en-GB" sz="3200" b="1" kern="1200" dirty="0" err="1" smtClean="0"/>
            <a:t>ch</a:t>
          </a:r>
          <a:r>
            <a:rPr lang="en-GB" sz="3200" b="1" kern="1200" dirty="0" smtClean="0"/>
            <a:t> 3</a:t>
          </a:r>
          <a:endParaRPr lang="en-GB" sz="3200" kern="1200" dirty="0"/>
        </a:p>
      </dsp:txBody>
      <dsp:txXfrm>
        <a:off x="4892223" y="1504823"/>
        <a:ext cx="1857806" cy="1548172"/>
      </dsp:txXfrm>
    </dsp:sp>
    <dsp:sp modelId="{A2B7D759-0F6F-4207-80D6-DFBEA376C69B}">
      <dsp:nvSpPr>
        <dsp:cNvPr id="0" name=""/>
        <dsp:cNvSpPr/>
      </dsp:nvSpPr>
      <dsp:spPr>
        <a:xfrm>
          <a:off x="2043587" y="588305"/>
          <a:ext cx="5201857" cy="5201857"/>
        </a:xfrm>
        <a:prstGeom prst="pie">
          <a:avLst>
            <a:gd name="adj1" fmla="val 1800000"/>
            <a:gd name="adj2" fmla="val 9000000"/>
          </a:avLst>
        </a:prstGeom>
        <a:solidFill>
          <a:srgbClr val="00206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GB" sz="4000" b="1" kern="1200" dirty="0" smtClean="0"/>
            <a:t>Faith and deeds </a:t>
          </a:r>
          <a:r>
            <a:rPr lang="en-GB" sz="2800" kern="1200" dirty="0" smtClean="0"/>
            <a:t>2v14-26</a:t>
          </a:r>
          <a:endParaRPr lang="en-GB" sz="2800" kern="1200" dirty="0"/>
        </a:p>
      </dsp:txBody>
      <dsp:txXfrm>
        <a:off x="3282124" y="3963320"/>
        <a:ext cx="2786709" cy="1362391"/>
      </dsp:txXfrm>
    </dsp:sp>
    <dsp:sp modelId="{E96EF048-CC7D-45F8-82F9-1D9E5F31002A}">
      <dsp:nvSpPr>
        <dsp:cNvPr id="0" name=""/>
        <dsp:cNvSpPr/>
      </dsp:nvSpPr>
      <dsp:spPr>
        <a:xfrm>
          <a:off x="1936453" y="402524"/>
          <a:ext cx="5201857" cy="5201857"/>
        </a:xfrm>
        <a:prstGeom prst="pie">
          <a:avLst>
            <a:gd name="adj1" fmla="val 9000000"/>
            <a:gd name="adj2" fmla="val 16200000"/>
          </a:avLst>
        </a:prstGeom>
        <a:solidFill>
          <a:schemeClr val="bg1">
            <a:lumMod val="95000"/>
            <a:lumOff val="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GB" sz="3400" b="1" kern="1200" dirty="0" smtClean="0"/>
            <a:t>Listening and doing </a:t>
          </a:r>
          <a:r>
            <a:rPr lang="en-GB" sz="3000" b="0" kern="1200" dirty="0" smtClean="0"/>
            <a:t>1v17-27</a:t>
          </a:r>
          <a:endParaRPr lang="en-GB" sz="3000" b="0" kern="1200" dirty="0"/>
        </a:p>
      </dsp:txBody>
      <dsp:txXfrm>
        <a:off x="2539002" y="1504823"/>
        <a:ext cx="1857806" cy="1548172"/>
      </dsp:txXfrm>
    </dsp:sp>
    <dsp:sp modelId="{94A28581-8121-4F80-B458-5A0BEA3F7E46}">
      <dsp:nvSpPr>
        <dsp:cNvPr id="0" name=""/>
        <dsp:cNvSpPr/>
      </dsp:nvSpPr>
      <dsp:spPr>
        <a:xfrm>
          <a:off x="1829130" y="80504"/>
          <a:ext cx="5845897" cy="5845897"/>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7C3A90-6F4B-4B8A-84E1-DCBEFA52F80F}">
      <dsp:nvSpPr>
        <dsp:cNvPr id="0" name=""/>
        <dsp:cNvSpPr/>
      </dsp:nvSpPr>
      <dsp:spPr>
        <a:xfrm>
          <a:off x="1721567" y="265956"/>
          <a:ext cx="5845897" cy="5845897"/>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D96295-F269-4D8D-8571-D8CEE5DF04F7}">
      <dsp:nvSpPr>
        <dsp:cNvPr id="0" name=""/>
        <dsp:cNvSpPr/>
      </dsp:nvSpPr>
      <dsp:spPr>
        <a:xfrm>
          <a:off x="1614004" y="80504"/>
          <a:ext cx="5845897" cy="5845897"/>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8005B-78CF-481B-940E-E83B5FF1B01F}" type="datetimeFigureOut">
              <a:rPr lang="en-GB" smtClean="0"/>
              <a:t>07/04/2013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E5A86-8039-4FA9-AEB3-DD8C692BC129}" type="slidenum">
              <a:rPr lang="en-GB" smtClean="0"/>
              <a:t>‹#›</a:t>
            </a:fld>
            <a:endParaRPr lang="en-GB"/>
          </a:p>
        </p:txBody>
      </p:sp>
    </p:spTree>
    <p:extLst>
      <p:ext uri="{BB962C8B-B14F-4D97-AF65-F5344CB8AC3E}">
        <p14:creationId xmlns:p14="http://schemas.microsoft.com/office/powerpoint/2010/main" val="51512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1</a:t>
            </a:fld>
            <a:endParaRPr lang="en-GB"/>
          </a:p>
        </p:txBody>
      </p:sp>
    </p:spTree>
    <p:extLst>
      <p:ext uri="{BB962C8B-B14F-4D97-AF65-F5344CB8AC3E}">
        <p14:creationId xmlns:p14="http://schemas.microsoft.com/office/powerpoint/2010/main" val="3042580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5 </a:t>
            </a:r>
            <a:r>
              <a:rPr lang="en-GB" b="1" dirty="0" err="1" smtClean="0"/>
              <a:t>Solas</a:t>
            </a:r>
            <a:r>
              <a:rPr lang="en-GB" b="1" dirty="0" smtClean="0"/>
              <a:t> </a:t>
            </a:r>
            <a:r>
              <a:rPr lang="en-GB" b="0" dirty="0" smtClean="0"/>
              <a:t>- By</a:t>
            </a:r>
            <a:r>
              <a:rPr lang="en-GB" b="0" baseline="0" dirty="0" smtClean="0"/>
              <a:t> scripture alone, by faith alone, by grace alone, by Christ alone and glory to God alone.</a:t>
            </a:r>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err="1" smtClean="0"/>
              <a:t>Eph</a:t>
            </a:r>
            <a:r>
              <a:rPr lang="en-GB" b="1" baseline="0" dirty="0" smtClean="0"/>
              <a:t> 2v </a:t>
            </a:r>
            <a:r>
              <a:rPr lang="en-GB" sz="1200" b="1" i="0" kern="1200" baseline="30000" dirty="0" smtClean="0">
                <a:solidFill>
                  <a:schemeClr val="tx1"/>
                </a:solidFill>
                <a:effectLst/>
                <a:latin typeface="+mn-lt"/>
                <a:ea typeface="+mn-ea"/>
                <a:cs typeface="+mn-cs"/>
              </a:rPr>
              <a:t>8 ”</a:t>
            </a:r>
            <a:r>
              <a:rPr lang="en-GB" sz="1200" b="0" i="0" kern="1200" dirty="0" smtClean="0">
                <a:solidFill>
                  <a:schemeClr val="tx1"/>
                </a:solidFill>
                <a:effectLst/>
                <a:latin typeface="+mn-lt"/>
                <a:ea typeface="+mn-ea"/>
                <a:cs typeface="+mn-cs"/>
              </a:rPr>
              <a:t>For it is by grace you have been saved, through faith – and this is not from yourselves, it is the gift of God – </a:t>
            </a:r>
            <a:r>
              <a:rPr lang="en-GB" sz="1200" b="1" i="0" kern="1200" baseline="30000" dirty="0" smtClean="0">
                <a:solidFill>
                  <a:schemeClr val="tx1"/>
                </a:solidFill>
                <a:effectLst/>
                <a:latin typeface="+mn-lt"/>
                <a:ea typeface="+mn-ea"/>
                <a:cs typeface="+mn-cs"/>
              </a:rPr>
              <a:t>9 </a:t>
            </a:r>
            <a:r>
              <a:rPr lang="en-GB" sz="1200" b="1" i="0" kern="1200" dirty="0" smtClean="0">
                <a:solidFill>
                  <a:schemeClr val="tx1"/>
                </a:solidFill>
                <a:effectLst/>
                <a:latin typeface="+mn-lt"/>
                <a:ea typeface="+mn-ea"/>
                <a:cs typeface="+mn-cs"/>
              </a:rPr>
              <a:t>not by works</a:t>
            </a:r>
            <a:r>
              <a:rPr lang="en-GB" sz="1200" b="0" i="0" kern="1200" dirty="0" smtClean="0">
                <a:solidFill>
                  <a:schemeClr val="tx1"/>
                </a:solidFill>
                <a:effectLst/>
                <a:latin typeface="+mn-lt"/>
                <a:ea typeface="+mn-ea"/>
                <a:cs typeface="+mn-cs"/>
              </a:rPr>
              <a:t>, so that no one can boast.”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i="0" kern="1200" dirty="0" smtClean="0">
                <a:solidFill>
                  <a:schemeClr val="tx1"/>
                </a:solidFill>
                <a:effectLst/>
                <a:latin typeface="+mn-lt"/>
                <a:ea typeface="+mn-ea"/>
                <a:cs typeface="+mn-cs"/>
              </a:rPr>
              <a:t>Nothing in my hand I bring, Simply to the cross I cling; Naked, come to Thee for dress;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i="0" kern="1200" dirty="0" smtClean="0">
                <a:solidFill>
                  <a:schemeClr val="tx1"/>
                </a:solidFill>
                <a:effectLst/>
                <a:latin typeface="+mn-lt"/>
                <a:ea typeface="+mn-ea"/>
                <a:cs typeface="+mn-cs"/>
              </a:rPr>
              <a:t>Helpless look to Thee for grace; Foul, I to the fountain fly; Wash me, Saviour, or I die. (</a:t>
            </a:r>
            <a:r>
              <a:rPr lang="en-GB" sz="1200" b="1" i="0" kern="1200" dirty="0" err="1" smtClean="0">
                <a:solidFill>
                  <a:schemeClr val="tx1"/>
                </a:solidFill>
                <a:effectLst/>
                <a:latin typeface="+mn-lt"/>
                <a:ea typeface="+mn-ea"/>
                <a:cs typeface="+mn-cs"/>
              </a:rPr>
              <a:t>Toplady</a:t>
            </a:r>
            <a:r>
              <a:rPr lang="en-GB" sz="1200" b="1" i="0" kern="1200" dirty="0" smtClean="0">
                <a:solidFill>
                  <a:schemeClr val="tx1"/>
                </a:solidFill>
                <a:effectLst/>
                <a:latin typeface="+mn-lt"/>
                <a:ea typeface="+mn-ea"/>
                <a:cs typeface="+mn-cs"/>
              </a:rPr>
              <a:t>)</a:t>
            </a:r>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10</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smtClean="0">
                <a:solidFill>
                  <a:schemeClr val="tx1"/>
                </a:solidFill>
                <a:effectLst/>
                <a:latin typeface="+mn-lt"/>
                <a:ea typeface="+mn-ea"/>
                <a:cs typeface="+mn-cs"/>
              </a:rPr>
              <a:t>Rom</a:t>
            </a:r>
            <a:r>
              <a:rPr lang="en-GB" sz="1200" b="1" i="0" kern="1200" baseline="0" dirty="0" smtClean="0">
                <a:solidFill>
                  <a:schemeClr val="tx1"/>
                </a:solidFill>
                <a:effectLst/>
                <a:latin typeface="+mn-lt"/>
                <a:ea typeface="+mn-ea"/>
                <a:cs typeface="+mn-cs"/>
              </a:rPr>
              <a:t> </a:t>
            </a:r>
            <a:r>
              <a:rPr lang="en-GB" sz="1200" b="1" i="0" kern="1200" dirty="0" smtClean="0">
                <a:solidFill>
                  <a:schemeClr val="tx1"/>
                </a:solidFill>
                <a:effectLst/>
                <a:latin typeface="+mn-lt"/>
                <a:ea typeface="+mn-ea"/>
                <a:cs typeface="+mn-cs"/>
              </a:rPr>
              <a:t>4v1 </a:t>
            </a:r>
            <a:r>
              <a:rPr lang="en-GB" sz="1200" b="0" i="0" kern="1200" dirty="0" smtClean="0">
                <a:solidFill>
                  <a:schemeClr val="tx1"/>
                </a:solidFill>
                <a:effectLst/>
                <a:latin typeface="+mn-lt"/>
                <a:ea typeface="+mn-ea"/>
                <a:cs typeface="+mn-cs"/>
              </a:rPr>
              <a:t>What then shall we say that Abraham, our forefather according to the flesh, discovered in this matter? </a:t>
            </a:r>
            <a:r>
              <a:rPr lang="en-GB" sz="1200" b="1" i="0" kern="1200" baseline="30000" dirty="0" smtClean="0">
                <a:solidFill>
                  <a:schemeClr val="tx1"/>
                </a:solidFill>
                <a:effectLst/>
                <a:latin typeface="+mn-lt"/>
                <a:ea typeface="+mn-ea"/>
                <a:cs typeface="+mn-cs"/>
              </a:rPr>
              <a:t>2 </a:t>
            </a:r>
            <a:r>
              <a:rPr lang="en-GB" sz="1200" b="0" i="0" kern="1200" dirty="0" smtClean="0">
                <a:solidFill>
                  <a:schemeClr val="tx1"/>
                </a:solidFill>
                <a:effectLst/>
                <a:latin typeface="+mn-lt"/>
                <a:ea typeface="+mn-ea"/>
                <a:cs typeface="+mn-cs"/>
              </a:rPr>
              <a:t>If, in fact, Abraham was justified by works, he had something to boast about – but not before God. </a:t>
            </a:r>
            <a:r>
              <a:rPr lang="en-GB" sz="1200" b="1" i="0" kern="1200" baseline="30000" dirty="0" smtClean="0">
                <a:solidFill>
                  <a:schemeClr val="tx1"/>
                </a:solidFill>
                <a:effectLst/>
                <a:latin typeface="+mn-lt"/>
                <a:ea typeface="+mn-ea"/>
                <a:cs typeface="+mn-cs"/>
              </a:rPr>
              <a:t>3 </a:t>
            </a:r>
            <a:r>
              <a:rPr lang="en-GB" sz="1200" b="0" i="0" kern="1200" dirty="0" smtClean="0">
                <a:solidFill>
                  <a:schemeClr val="tx1"/>
                </a:solidFill>
                <a:effectLst/>
                <a:latin typeface="+mn-lt"/>
                <a:ea typeface="+mn-ea"/>
                <a:cs typeface="+mn-cs"/>
              </a:rPr>
              <a:t>What does Scripture say? ‘Abraham believed God, and it was credited to him as righteousness.’</a:t>
            </a:r>
          </a:p>
          <a:p>
            <a:r>
              <a:rPr lang="en-GB" sz="1200" b="1" i="0" kern="1200" baseline="30000" dirty="0" smtClean="0">
                <a:solidFill>
                  <a:schemeClr val="tx1"/>
                </a:solidFill>
                <a:effectLst/>
                <a:latin typeface="+mn-lt"/>
                <a:ea typeface="+mn-ea"/>
                <a:cs typeface="+mn-cs"/>
              </a:rPr>
              <a:t>4 </a:t>
            </a:r>
            <a:r>
              <a:rPr lang="en-GB" sz="1200" b="0" i="0" kern="1200" dirty="0" smtClean="0">
                <a:solidFill>
                  <a:schemeClr val="tx1"/>
                </a:solidFill>
                <a:effectLst/>
                <a:latin typeface="+mn-lt"/>
                <a:ea typeface="+mn-ea"/>
                <a:cs typeface="+mn-cs"/>
              </a:rPr>
              <a:t>Now to the one who works, wages are not credited as a gift but as an obligation. </a:t>
            </a:r>
            <a:r>
              <a:rPr lang="en-GB" sz="1200" b="1" i="0" kern="1200" baseline="30000" dirty="0" smtClean="0">
                <a:solidFill>
                  <a:schemeClr val="tx1"/>
                </a:solidFill>
                <a:effectLst/>
                <a:latin typeface="+mn-lt"/>
                <a:ea typeface="+mn-ea"/>
                <a:cs typeface="+mn-cs"/>
              </a:rPr>
              <a:t>5 </a:t>
            </a:r>
            <a:r>
              <a:rPr lang="en-GB" sz="1200" b="0" i="0" kern="1200" dirty="0" smtClean="0">
                <a:solidFill>
                  <a:schemeClr val="tx1"/>
                </a:solidFill>
                <a:effectLst/>
                <a:latin typeface="+mn-lt"/>
                <a:ea typeface="+mn-ea"/>
                <a:cs typeface="+mn-cs"/>
              </a:rPr>
              <a:t>However, to the one who does not work but trusts God who justifies the ungodly, their faith is credited as righteousness.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i="0" kern="1200" dirty="0" smtClean="0">
                <a:solidFill>
                  <a:schemeClr val="tx1"/>
                </a:solidFill>
                <a:effectLst/>
                <a:latin typeface="+mn-lt"/>
                <a:ea typeface="+mn-ea"/>
                <a:cs typeface="+mn-cs"/>
              </a:rPr>
              <a:t>Gal</a:t>
            </a:r>
            <a:r>
              <a:rPr lang="en-GB" sz="1200" b="1" i="0" kern="1200" baseline="0" dirty="0" smtClean="0">
                <a:solidFill>
                  <a:schemeClr val="tx1"/>
                </a:solidFill>
                <a:effectLst/>
                <a:latin typeface="+mn-lt"/>
                <a:ea typeface="+mn-ea"/>
                <a:cs typeface="+mn-cs"/>
              </a:rPr>
              <a:t> 3v</a:t>
            </a:r>
            <a:r>
              <a:rPr lang="en-GB" sz="1200" b="1" i="0" kern="1200" baseline="30000" dirty="0" smtClean="0">
                <a:solidFill>
                  <a:schemeClr val="tx1"/>
                </a:solidFill>
                <a:effectLst/>
                <a:latin typeface="+mn-lt"/>
                <a:ea typeface="+mn-ea"/>
                <a:cs typeface="+mn-cs"/>
              </a:rPr>
              <a:t>6 </a:t>
            </a:r>
            <a:r>
              <a:rPr lang="en-GB" sz="1200" b="0" i="0" kern="1200" dirty="0" smtClean="0">
                <a:solidFill>
                  <a:schemeClr val="tx1"/>
                </a:solidFill>
                <a:effectLst/>
                <a:latin typeface="+mn-lt"/>
                <a:ea typeface="+mn-ea"/>
                <a:cs typeface="+mn-cs"/>
              </a:rPr>
              <a:t>So also Abraham ‘believed God, and it was credited to him as righteousness.’ </a:t>
            </a:r>
            <a:r>
              <a:rPr lang="en-GB" sz="1200" b="1" i="0" kern="1200" baseline="30000" dirty="0" smtClean="0">
                <a:solidFill>
                  <a:schemeClr val="tx1"/>
                </a:solidFill>
                <a:effectLst/>
                <a:latin typeface="+mn-lt"/>
                <a:ea typeface="+mn-ea"/>
                <a:cs typeface="+mn-cs"/>
              </a:rPr>
              <a:t>7 </a:t>
            </a:r>
            <a:r>
              <a:rPr lang="en-GB" sz="1200" b="0" i="0" kern="1200" dirty="0" smtClean="0">
                <a:solidFill>
                  <a:schemeClr val="tx1"/>
                </a:solidFill>
                <a:effectLst/>
                <a:latin typeface="+mn-lt"/>
                <a:ea typeface="+mn-ea"/>
                <a:cs typeface="+mn-cs"/>
              </a:rPr>
              <a:t>Understand, then, that those who have faith are children of Abraham. </a:t>
            </a:r>
            <a:r>
              <a:rPr lang="en-GB" sz="1200" b="1" i="0" kern="1200" baseline="30000" dirty="0" smtClean="0">
                <a:solidFill>
                  <a:schemeClr val="tx1"/>
                </a:solidFill>
                <a:effectLst/>
                <a:latin typeface="+mn-lt"/>
                <a:ea typeface="+mn-ea"/>
                <a:cs typeface="+mn-cs"/>
              </a:rPr>
              <a:t>8 </a:t>
            </a:r>
            <a:r>
              <a:rPr lang="en-GB" sz="1200" b="0" i="0" kern="1200" dirty="0" smtClean="0">
                <a:solidFill>
                  <a:schemeClr val="tx1"/>
                </a:solidFill>
                <a:effectLst/>
                <a:latin typeface="+mn-lt"/>
                <a:ea typeface="+mn-ea"/>
                <a:cs typeface="+mn-cs"/>
              </a:rPr>
              <a:t>Scripture foresaw that God would justify the Gentiles by faith, and announced the gospel in advance to Abraham: ‘All nations will be blessed through you.’ </a:t>
            </a:r>
            <a:r>
              <a:rPr lang="en-GB" sz="1200" b="1" i="0" kern="1200" baseline="30000" dirty="0" smtClean="0">
                <a:solidFill>
                  <a:schemeClr val="tx1"/>
                </a:solidFill>
                <a:effectLst/>
                <a:latin typeface="+mn-lt"/>
                <a:ea typeface="+mn-ea"/>
                <a:cs typeface="+mn-cs"/>
              </a:rPr>
              <a:t>9 </a:t>
            </a:r>
            <a:r>
              <a:rPr lang="en-GB" sz="1200" b="0" i="0" kern="1200" dirty="0" smtClean="0">
                <a:solidFill>
                  <a:schemeClr val="tx1"/>
                </a:solidFill>
                <a:effectLst/>
                <a:latin typeface="+mn-lt"/>
                <a:ea typeface="+mn-ea"/>
                <a:cs typeface="+mn-cs"/>
              </a:rPr>
              <a:t>So those who rely on faith are blessed along with Abraham, </a:t>
            </a:r>
            <a:r>
              <a:rPr lang="en-GB" sz="1200" b="1" i="0" kern="1200" dirty="0" smtClean="0">
                <a:solidFill>
                  <a:schemeClr val="tx1"/>
                </a:solidFill>
                <a:effectLst/>
                <a:latin typeface="+mn-lt"/>
                <a:ea typeface="+mn-ea"/>
                <a:cs typeface="+mn-cs"/>
              </a:rPr>
              <a:t>the man of faith.</a:t>
            </a:r>
          </a:p>
          <a:p>
            <a:endParaRPr lang="en-GB"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t>- Justified by</a:t>
            </a:r>
            <a:r>
              <a:rPr lang="en-GB" b="0" baseline="0" dirty="0" smtClean="0"/>
              <a:t> faith.  Not works.  Grace alone, through faith alone.</a:t>
            </a:r>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11</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When did all this take place? God’s declaration of Abram’s faith and therefore righteousness comes in Gen 15v4-6.  </a:t>
            </a:r>
          </a:p>
        </p:txBody>
      </p:sp>
      <p:sp>
        <p:nvSpPr>
          <p:cNvPr id="4" name="Slide Number Placeholder 3"/>
          <p:cNvSpPr>
            <a:spLocks noGrp="1"/>
          </p:cNvSpPr>
          <p:nvPr>
            <p:ph type="sldNum" sz="quarter" idx="10"/>
          </p:nvPr>
        </p:nvSpPr>
        <p:spPr/>
        <p:txBody>
          <a:bodyPr/>
          <a:lstStyle/>
          <a:p>
            <a:fld id="{BD2E5A86-8039-4FA9-AEB3-DD8C692BC129}" type="slidenum">
              <a:rPr lang="en-GB" smtClean="0"/>
              <a:t>12</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baseline="0" dirty="0" smtClean="0"/>
              <a:t>When </a:t>
            </a:r>
            <a:r>
              <a:rPr lang="en-GB" baseline="0" dirty="0" smtClean="0"/>
              <a:t>did all this take place? God’s declaration of Abram’s faith and therefore righteousness comes in Gen 15v3-6. </a:t>
            </a:r>
            <a:r>
              <a:rPr lang="en-GB" sz="1200" b="1" i="0" kern="1200" baseline="30000" dirty="0" smtClean="0">
                <a:solidFill>
                  <a:schemeClr val="tx1"/>
                </a:solidFill>
                <a:effectLst/>
                <a:latin typeface="+mn-lt"/>
                <a:ea typeface="+mn-ea"/>
                <a:cs typeface="+mn-cs"/>
              </a:rPr>
              <a:t>3 </a:t>
            </a:r>
            <a:r>
              <a:rPr lang="en-GB" sz="1200" b="0" i="0" kern="1200" dirty="0" smtClean="0">
                <a:solidFill>
                  <a:schemeClr val="tx1"/>
                </a:solidFill>
                <a:effectLst/>
                <a:latin typeface="+mn-lt"/>
                <a:ea typeface="+mn-ea"/>
                <a:cs typeface="+mn-cs"/>
              </a:rPr>
              <a:t>And Abram said, ‘You have given me no children; so a servant in my household will be my heir.’ </a:t>
            </a:r>
            <a:r>
              <a:rPr lang="en-GB" sz="1200" b="1" i="0" kern="1200" baseline="30000" dirty="0" smtClean="0">
                <a:solidFill>
                  <a:schemeClr val="tx1"/>
                </a:solidFill>
                <a:effectLst/>
                <a:latin typeface="+mn-lt"/>
                <a:ea typeface="+mn-ea"/>
                <a:cs typeface="+mn-cs"/>
              </a:rPr>
              <a:t>4 </a:t>
            </a:r>
            <a:r>
              <a:rPr lang="en-GB" sz="1200" b="0" i="0" kern="1200" dirty="0" smtClean="0">
                <a:solidFill>
                  <a:schemeClr val="tx1"/>
                </a:solidFill>
                <a:effectLst/>
                <a:latin typeface="+mn-lt"/>
                <a:ea typeface="+mn-ea"/>
                <a:cs typeface="+mn-cs"/>
              </a:rPr>
              <a:t>Then the word of the </a:t>
            </a:r>
            <a:r>
              <a:rPr lang="en-GB" sz="1200" b="0" i="0" kern="1200" cap="small" dirty="0" smtClean="0">
                <a:solidFill>
                  <a:schemeClr val="tx1"/>
                </a:solidFill>
                <a:effectLst/>
                <a:latin typeface="+mn-lt"/>
                <a:ea typeface="+mn-ea"/>
                <a:cs typeface="+mn-cs"/>
              </a:rPr>
              <a:t>Lord</a:t>
            </a:r>
            <a:r>
              <a:rPr lang="en-GB" sz="1200" b="0" i="0" kern="1200" dirty="0" smtClean="0">
                <a:solidFill>
                  <a:schemeClr val="tx1"/>
                </a:solidFill>
                <a:effectLst/>
                <a:latin typeface="+mn-lt"/>
                <a:ea typeface="+mn-ea"/>
                <a:cs typeface="+mn-cs"/>
              </a:rPr>
              <a:t> came to him: ‘This man will not be your heir, but a son who is your own flesh and blood will be your heir.’</a:t>
            </a:r>
          </a:p>
          <a:p>
            <a:r>
              <a:rPr lang="en-GB" sz="1200" b="1" i="0" kern="1200" baseline="30000" dirty="0" smtClean="0">
                <a:solidFill>
                  <a:schemeClr val="tx1"/>
                </a:solidFill>
                <a:effectLst/>
                <a:latin typeface="+mn-lt"/>
                <a:ea typeface="+mn-ea"/>
                <a:cs typeface="+mn-cs"/>
              </a:rPr>
              <a:t>5 </a:t>
            </a:r>
            <a:r>
              <a:rPr lang="en-GB" sz="1200" b="0" i="0" kern="1200" dirty="0" smtClean="0">
                <a:solidFill>
                  <a:schemeClr val="tx1"/>
                </a:solidFill>
                <a:effectLst/>
                <a:latin typeface="+mn-lt"/>
                <a:ea typeface="+mn-ea"/>
                <a:cs typeface="+mn-cs"/>
              </a:rPr>
              <a:t>He took him outside and said, ‘Look up at the sky and count the stars – if indeed you can count them.’ Then he said to him, ‘So shall your offspring be.’</a:t>
            </a:r>
            <a:r>
              <a:rPr lang="en-GB" sz="1200" b="0" i="0" kern="1200" baseline="0" dirty="0" smtClean="0">
                <a:solidFill>
                  <a:schemeClr val="tx1"/>
                </a:solidFill>
                <a:effectLst/>
                <a:latin typeface="+mn-lt"/>
                <a:ea typeface="+mn-ea"/>
                <a:cs typeface="+mn-cs"/>
              </a:rPr>
              <a:t> </a:t>
            </a:r>
            <a:r>
              <a:rPr lang="en-GB" sz="1200" b="1" i="0" kern="1200" baseline="30000" dirty="0" smtClean="0">
                <a:solidFill>
                  <a:schemeClr val="tx1"/>
                </a:solidFill>
                <a:effectLst/>
                <a:latin typeface="+mn-lt"/>
                <a:ea typeface="+mn-ea"/>
                <a:cs typeface="+mn-cs"/>
              </a:rPr>
              <a:t>6 </a:t>
            </a:r>
            <a:r>
              <a:rPr lang="en-GB" sz="1200" b="0" i="0" kern="1200" dirty="0" smtClean="0">
                <a:solidFill>
                  <a:schemeClr val="tx1"/>
                </a:solidFill>
                <a:effectLst/>
                <a:latin typeface="+mn-lt"/>
                <a:ea typeface="+mn-ea"/>
                <a:cs typeface="+mn-cs"/>
              </a:rPr>
              <a:t>Abram believed the </a:t>
            </a:r>
            <a:r>
              <a:rPr lang="en-GB" sz="1200" b="0" i="0" kern="1200" cap="small" dirty="0" smtClean="0">
                <a:solidFill>
                  <a:schemeClr val="tx1"/>
                </a:solidFill>
                <a:effectLst/>
                <a:latin typeface="+mn-lt"/>
                <a:ea typeface="+mn-ea"/>
                <a:cs typeface="+mn-cs"/>
              </a:rPr>
              <a:t>Lord</a:t>
            </a:r>
            <a:r>
              <a:rPr lang="en-GB" sz="1200" b="0" i="0" kern="1200" dirty="0" smtClean="0">
                <a:solidFill>
                  <a:schemeClr val="tx1"/>
                </a:solidFill>
                <a:effectLst/>
                <a:latin typeface="+mn-lt"/>
                <a:ea typeface="+mn-ea"/>
                <a:cs typeface="+mn-cs"/>
              </a:rPr>
              <a:t>, and he credited it to him as righteousness.</a:t>
            </a:r>
          </a:p>
          <a:p>
            <a:endParaRPr lang="en-GB" baseline="0" dirty="0" smtClean="0"/>
          </a:p>
          <a:p>
            <a:r>
              <a:rPr lang="en-GB" b="1" baseline="0" dirty="0" smtClean="0"/>
              <a:t>Maturity</a:t>
            </a:r>
            <a:r>
              <a:rPr lang="en-GB" baseline="0" dirty="0" smtClean="0"/>
              <a:t> is not by his declaration but his action – Isaac on mount </a:t>
            </a:r>
            <a:r>
              <a:rPr lang="en-GB" baseline="0" dirty="0" err="1" smtClean="0"/>
              <a:t>Moriah</a:t>
            </a:r>
            <a:r>
              <a:rPr lang="en-GB" baseline="0" dirty="0" smtClean="0"/>
              <a:t>. </a:t>
            </a:r>
            <a:r>
              <a:rPr lang="en-GB" sz="1200" b="0" i="0" kern="1200" dirty="0" smtClean="0">
                <a:solidFill>
                  <a:schemeClr val="tx1"/>
                </a:solidFill>
                <a:effectLst/>
                <a:latin typeface="+mn-lt"/>
                <a:ea typeface="+mn-ea"/>
                <a:cs typeface="+mn-cs"/>
              </a:rPr>
              <a:t>Abraham’s title “father of faith” looks far fetched</a:t>
            </a:r>
            <a:r>
              <a:rPr lang="en-GB" sz="1200" b="0" i="0" kern="1200" baseline="0" dirty="0" smtClean="0">
                <a:solidFill>
                  <a:schemeClr val="tx1"/>
                </a:solidFill>
                <a:effectLst/>
                <a:latin typeface="+mn-lt"/>
                <a:ea typeface="+mn-ea"/>
                <a:cs typeface="+mn-cs"/>
              </a:rPr>
              <a:t> until we see his deed/obedience in placing Isaac on the altar. That was the unmistakable “wind in the trees” and the mature proof that there was ”spirit in the body”. </a:t>
            </a:r>
            <a:endParaRPr lang="en-GB" sz="1200" b="0" i="0" kern="1200" dirty="0" smtClean="0">
              <a:solidFill>
                <a:schemeClr val="tx1"/>
              </a:solidFill>
              <a:effectLst/>
              <a:latin typeface="+mn-lt"/>
              <a:ea typeface="+mn-ea"/>
              <a:cs typeface="+mn-cs"/>
            </a:endParaRPr>
          </a:p>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13</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err="1" smtClean="0"/>
              <a:t>Rahab</a:t>
            </a:r>
            <a:r>
              <a:rPr lang="en-GB" baseline="0" dirty="0" smtClean="0"/>
              <a:t> had a lot less than Abraham – 40 </a:t>
            </a:r>
            <a:r>
              <a:rPr lang="en-GB" baseline="0" dirty="0" err="1" smtClean="0"/>
              <a:t>yrs</a:t>
            </a:r>
            <a:r>
              <a:rPr lang="en-GB" baseline="0" dirty="0" smtClean="0"/>
              <a:t> from God’s call to Mount </a:t>
            </a:r>
            <a:r>
              <a:rPr lang="en-GB" baseline="0" dirty="0" err="1" smtClean="0"/>
              <a:t>Moriah</a:t>
            </a:r>
            <a:r>
              <a:rPr lang="en-GB" baseline="0" dirty="0" smtClean="0"/>
              <a:t>.  She heard  what the merchants who passed through had said, she believed and acted on that belief even to the danger of her own life.  </a:t>
            </a:r>
          </a:p>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14</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Person or a corpse?  Know that body and spirit are together because the body moves – vital signs. Faith that does not lead to something has no value now, no value in the future (can it save?), no warmth, no life and is no faith at all.  Faith alone saves, but not faith that is alone. If we are converted there has to be a change!</a:t>
            </a:r>
          </a:p>
        </p:txBody>
      </p:sp>
      <p:sp>
        <p:nvSpPr>
          <p:cNvPr id="4" name="Slide Number Placeholder 3"/>
          <p:cNvSpPr>
            <a:spLocks noGrp="1"/>
          </p:cNvSpPr>
          <p:nvPr>
            <p:ph type="sldNum" sz="quarter" idx="10"/>
          </p:nvPr>
        </p:nvSpPr>
        <p:spPr/>
        <p:txBody>
          <a:bodyPr/>
          <a:lstStyle/>
          <a:p>
            <a:fld id="{BD2E5A86-8039-4FA9-AEB3-DD8C692BC129}" type="slidenum">
              <a:rPr lang="en-GB" smtClean="0"/>
              <a:t>15</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t>Mercy and benevolence</a:t>
            </a:r>
            <a:r>
              <a:rPr lang="en-GB" b="0" baseline="0" dirty="0" smtClean="0"/>
              <a:t> -  w</a:t>
            </a:r>
            <a:r>
              <a:rPr lang="en-GB" b="0" dirty="0" smtClean="0"/>
              <a:t>e should be appalled</a:t>
            </a:r>
            <a:r>
              <a:rPr lang="en-GB" b="0" baseline="0" dirty="0" smtClean="0"/>
              <a:t> at this story - “The belly is not filled with words, or the back clothed with wishes. This is like the mad person that thought to pay his debts with the noise of money, and instead of opening his purse, shook it.  The poor will not thank you for your good wishes neither will God for saying you have faith.”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Take my life and let it be consecrated, Lord, to Thee. Take my hands, Take my voice and let me sing, Take my silver and my gold, Take my will, Take my love,</a:t>
            </a:r>
            <a:endParaRPr lang="en-GB"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0" baseline="0" dirty="0" smtClean="0"/>
              <a:t>So we have to be moved to action. Special concern for the needs of those who are Christians – and there is plenty of need (not many noble).  Here and worldwide.</a:t>
            </a:r>
          </a:p>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t>Galatians 6v10 “Therefore, as we have opportunity, let us do good to all people, especially to those who belong to the family of believers.”</a:t>
            </a:r>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16</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Look out for those questions that test our faith – examine its </a:t>
            </a:r>
            <a:r>
              <a:rPr lang="en-GB" baseline="0" dirty="0" smtClean="0"/>
              <a:t>authenticity. </a:t>
            </a:r>
            <a:r>
              <a:rPr lang="en-GB" sz="1200" b="1" dirty="0" smtClean="0">
                <a:solidFill>
                  <a:schemeClr val="bg1"/>
                </a:solidFill>
                <a:latin typeface="Tahoma" pitchFamily="34" charset="0"/>
                <a:ea typeface="Tahoma" pitchFamily="34" charset="0"/>
                <a:cs typeface="Tahoma" pitchFamily="34" charset="0"/>
              </a:rPr>
              <a:t>Test of our faith – Candid self assessment not intrusive inquisition. Words and actions?</a:t>
            </a:r>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2</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Look out for those questions that test our faith – examine its authenticity</a:t>
            </a:r>
          </a:p>
        </p:txBody>
      </p:sp>
      <p:sp>
        <p:nvSpPr>
          <p:cNvPr id="4" name="Slide Number Placeholder 3"/>
          <p:cNvSpPr>
            <a:spLocks noGrp="1"/>
          </p:cNvSpPr>
          <p:nvPr>
            <p:ph type="sldNum" sz="quarter" idx="10"/>
          </p:nvPr>
        </p:nvSpPr>
        <p:spPr/>
        <p:txBody>
          <a:bodyPr/>
          <a:lstStyle/>
          <a:p>
            <a:fld id="{BD2E5A86-8039-4FA9-AEB3-DD8C692BC129}" type="slidenum">
              <a:rPr lang="en-GB" smtClean="0"/>
              <a:t>3</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4</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5</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6</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7</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Audience – brothers and sisters.  Loves them enough to test the authenticity of their faith (notice a key word – “claims”.) A Will?</a:t>
            </a:r>
            <a:r>
              <a:rPr lang="en-GB" b="1" baseline="0" dirty="0" smtClean="0"/>
              <a:t> – vital importance</a:t>
            </a:r>
            <a:r>
              <a:rPr lang="en-GB" baseline="0" dirty="0" smtClean="0"/>
              <a:t>. </a:t>
            </a:r>
          </a:p>
          <a:p>
            <a:r>
              <a:rPr lang="en-GB" baseline="0" dirty="0" smtClean="0"/>
              <a:t>Rhetorical questions in v14 – set up in Greek to be answered in the negative.  Let’s see the questions and provide the answers – what good? No good. Can it save? No. Grammatically set up that way.  Obviously some took a different view – writing practical instruction to real people.</a:t>
            </a:r>
          </a:p>
          <a:p>
            <a:endParaRPr lang="en-GB" baseline="0" dirty="0" smtClean="0"/>
          </a:p>
          <a:p>
            <a:r>
              <a:rPr lang="en-GB" baseline="0" dirty="0" smtClean="0"/>
              <a:t>Gives </a:t>
            </a:r>
            <a:r>
              <a:rPr lang="en-GB" b="1" baseline="0" dirty="0" smtClean="0"/>
              <a:t>a realistic illustration</a:t>
            </a:r>
            <a:r>
              <a:rPr lang="en-GB" baseline="0" dirty="0" smtClean="0"/>
              <a:t>/asks us to imagine ourselves into the story/give our assessment – v15-16 – easy to understand, horrifying if we think of it, again rhetorical question (v16)– what good? No good! An </a:t>
            </a:r>
            <a:r>
              <a:rPr lang="en-GB" baseline="0" dirty="0" smtClean="0">
                <a:solidFill>
                  <a:srgbClr val="0070C0"/>
                </a:solidFill>
              </a:rPr>
              <a:t>affront.  </a:t>
            </a:r>
            <a:r>
              <a:rPr lang="en-GB" baseline="0" dirty="0" smtClean="0"/>
              <a:t>Like the parable of the Good Samaritan (who is the man’s neighbour) only one correct answer and you are led to it. </a:t>
            </a:r>
          </a:p>
          <a:p>
            <a:r>
              <a:rPr lang="en-GB" baseline="0" dirty="0" smtClean="0"/>
              <a:t>Parallel – just as the empty words achieved nothing so (James argues) </a:t>
            </a:r>
            <a:r>
              <a:rPr lang="en-GB" baseline="0" dirty="0" smtClean="0"/>
              <a:t>a man’s </a:t>
            </a:r>
            <a:r>
              <a:rPr lang="en-GB" baseline="0" dirty="0" smtClean="0"/>
              <a:t>faith without deeds is nothing, in fact is dead.  Repeats this conclusion in v26 faith without deeds is dead, like the body without the spirit.</a:t>
            </a:r>
          </a:p>
          <a:p>
            <a:endParaRPr lang="en-GB" baseline="0" dirty="0" smtClean="0"/>
          </a:p>
          <a:p>
            <a:r>
              <a:rPr lang="en-GB" baseline="0" dirty="0" smtClean="0"/>
              <a:t>Very clear what James is saying.  It is almost impossible to misunderstand what he is saying.  Your faith without deeds is insufficient/useless etc. Who would argue with this? </a:t>
            </a:r>
          </a:p>
        </p:txBody>
      </p:sp>
      <p:sp>
        <p:nvSpPr>
          <p:cNvPr id="4" name="Slide Number Placeholder 3"/>
          <p:cNvSpPr>
            <a:spLocks noGrp="1"/>
          </p:cNvSpPr>
          <p:nvPr>
            <p:ph type="sldNum" sz="quarter" idx="10"/>
          </p:nvPr>
        </p:nvSpPr>
        <p:spPr/>
        <p:txBody>
          <a:bodyPr/>
          <a:lstStyle/>
          <a:p>
            <a:fld id="{BD2E5A86-8039-4FA9-AEB3-DD8C692BC129}" type="slidenum">
              <a:rPr lang="en-GB" smtClean="0"/>
              <a:t>8</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baseline="0" dirty="0" smtClean="0"/>
              <a:t>Who </a:t>
            </a:r>
            <a:r>
              <a:rPr lang="en-GB" b="1" baseline="0" dirty="0" smtClean="0"/>
              <a:t>would argue with this?  </a:t>
            </a:r>
            <a:r>
              <a:rPr lang="en-GB" baseline="0" dirty="0" smtClean="0"/>
              <a:t>Verse 18 An imagined man but reflecting a real argument (James isn’t interested in hypothetical debate).     </a:t>
            </a:r>
            <a:r>
              <a:rPr lang="en-GB" b="1" baseline="0" dirty="0" smtClean="0"/>
              <a:t> Old and current debate.  </a:t>
            </a:r>
          </a:p>
          <a:p>
            <a:endParaRPr lang="en-GB" baseline="0" dirty="0" smtClean="0"/>
          </a:p>
          <a:p>
            <a:r>
              <a:rPr lang="en-GB" baseline="0" dirty="0" smtClean="0"/>
              <a:t>Stephen the deacon (Acts 6) was killed in Acts 7 - not for the colour he chose to paint the church building, but for his preaching sin and salvation to the Sanhedrin -  and before any apostles.  Deacons are to be spiritual men and women – taught/mature and practical.  Elders are to be servant leaders – willing to dirty their hands (Paul and tents?).</a:t>
            </a:r>
          </a:p>
          <a:p>
            <a:endParaRPr lang="en-GB" baseline="0" dirty="0" smtClean="0"/>
          </a:p>
          <a:p>
            <a:r>
              <a:rPr lang="en-GB" b="1" baseline="0" dirty="0" smtClean="0"/>
              <a:t>There are not 2 types of Christian </a:t>
            </a:r>
            <a:r>
              <a:rPr lang="en-GB" baseline="0" dirty="0" smtClean="0"/>
              <a:t>– not the head only Christians, nor the hands only Christians.  How does James show this? </a:t>
            </a:r>
          </a:p>
          <a:p>
            <a:r>
              <a:rPr lang="en-GB" baseline="0" dirty="0" smtClean="0"/>
              <a:t>V18 – challenge show me your faith without deeds – not possible to see faith – like wind.  And like the proof of the wind is the bending of the trees so the proof of faith is the deeds.</a:t>
            </a:r>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smtClean="0"/>
              <a:t>Faith only </a:t>
            </a:r>
            <a:r>
              <a:rPr lang="en-GB" baseline="0" dirty="0" smtClean="0"/>
              <a:t>- </a:t>
            </a:r>
            <a:r>
              <a:rPr lang="en-GB" baseline="0" dirty="0" smtClean="0"/>
              <a:t>v19 </a:t>
            </a:r>
            <a:r>
              <a:rPr lang="en-GB" baseline="0" dirty="0" smtClean="0"/>
              <a:t>Duet 6v4 “Hear o Israel: the Lord our God, the Lord is one” – Orthodox! </a:t>
            </a:r>
            <a:r>
              <a:rPr lang="en-GB" baseline="0" dirty="0" smtClean="0"/>
              <a:t> The </a:t>
            </a:r>
            <a:r>
              <a:rPr lang="en-GB" baseline="0" dirty="0" smtClean="0"/>
              <a:t>demons are monotheists who know God created the world.  Understand that He is in 3 persons and that as Christ took on human flesh and died on the cross.  And it has an effect – perhaps a greater emotional/physical effect than our doctrine has on us.  They shudder – because of the judgement to come.  Orthodoxy says James is not enough!   </a:t>
            </a:r>
          </a:p>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9</a:t>
            </a:fld>
            <a:endParaRPr lang="en-GB"/>
          </a:p>
        </p:txBody>
      </p:sp>
    </p:spTree>
    <p:extLst>
      <p:ext uri="{BB962C8B-B14F-4D97-AF65-F5344CB8AC3E}">
        <p14:creationId xmlns:p14="http://schemas.microsoft.com/office/powerpoint/2010/main" val="1735411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71BD0A7-8B3A-455A-BF22-2C3CA4B6C8E8}" type="datetimeFigureOut">
              <a:rPr lang="en-GB" smtClean="0"/>
              <a:t>07/04/2013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07/04/2013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07/04/2013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71BD0A7-8B3A-455A-BF22-2C3CA4B6C8E8}" type="datetimeFigureOut">
              <a:rPr lang="en-GB" smtClean="0"/>
              <a:t>07/04/2013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BD0A7-8B3A-455A-BF22-2C3CA4B6C8E8}" type="datetimeFigureOut">
              <a:rPr lang="en-GB" smtClean="0"/>
              <a:t>07/04/2013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71BD0A7-8B3A-455A-BF22-2C3CA4B6C8E8}" type="datetimeFigureOut">
              <a:rPr lang="en-GB" smtClean="0"/>
              <a:t>07/04/2013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71BD0A7-8B3A-455A-BF22-2C3CA4B6C8E8}" type="datetimeFigureOut">
              <a:rPr lang="en-GB" smtClean="0"/>
              <a:t>07/04/2013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1BD0A7-8B3A-455A-BF22-2C3CA4B6C8E8}" type="datetimeFigureOut">
              <a:rPr lang="en-GB" smtClean="0"/>
              <a:t>07/04/2013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BD0A7-8B3A-455A-BF22-2C3CA4B6C8E8}" type="datetimeFigureOut">
              <a:rPr lang="en-GB" smtClean="0"/>
              <a:t>07/04/2013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07/04/2013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07/04/2013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71BD0A7-8B3A-455A-BF22-2C3CA4B6C8E8}" type="datetimeFigureOut">
              <a:rPr lang="en-GB" smtClean="0"/>
              <a:t>07/04/2013</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F0057AB-96AC-4037-B3CD-037067CE29CF}"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8098"/>
          </a:xfrm>
        </p:spPr>
        <p:txBody>
          <a:bodyPr/>
          <a:lstStyle/>
          <a:p>
            <a:r>
              <a:rPr lang="en-GB" sz="3600" dirty="0" smtClean="0">
                <a:solidFill>
                  <a:schemeClr val="bg1"/>
                </a:solidFill>
              </a:rPr>
              <a:t>James true religion</a:t>
            </a:r>
            <a:endParaRPr lang="en-GB" sz="3600" dirty="0">
              <a:solidFill>
                <a:schemeClr val="bg1"/>
              </a:solidFill>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465543369"/>
              </p:ext>
            </p:extLst>
          </p:nvPr>
        </p:nvGraphicFramePr>
        <p:xfrm>
          <a:off x="-252536" y="836712"/>
          <a:ext cx="9289032"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439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778098"/>
          </a:xfrm>
        </p:spPr>
        <p:txBody>
          <a:bodyPr/>
          <a:lstStyle/>
          <a:p>
            <a:r>
              <a:rPr lang="en-GB" sz="3200" spc="30" dirty="0" smtClean="0">
                <a:solidFill>
                  <a:schemeClr val="bg1"/>
                </a:solidFill>
                <a:latin typeface="Tahoma" pitchFamily="34" charset="0"/>
                <a:ea typeface="Tahoma" pitchFamily="34" charset="0"/>
                <a:cs typeface="Tahoma" pitchFamily="34" charset="0"/>
              </a:rPr>
              <a:t>Conflict – </a:t>
            </a:r>
            <a:r>
              <a:rPr lang="en-GB" sz="3200" spc="30" dirty="0" err="1" smtClean="0">
                <a:solidFill>
                  <a:schemeClr val="bg1"/>
                </a:solidFill>
                <a:latin typeface="Tahoma" pitchFamily="34" charset="0"/>
                <a:ea typeface="Tahoma" pitchFamily="34" charset="0"/>
                <a:cs typeface="Tahoma" pitchFamily="34" charset="0"/>
              </a:rPr>
              <a:t>james</a:t>
            </a:r>
            <a:r>
              <a:rPr lang="en-GB" sz="3200" spc="30" dirty="0" smtClean="0">
                <a:solidFill>
                  <a:schemeClr val="bg1"/>
                </a:solidFill>
                <a:latin typeface="Tahoma" pitchFamily="34" charset="0"/>
                <a:ea typeface="Tahoma" pitchFamily="34" charset="0"/>
                <a:cs typeface="Tahoma" pitchFamily="34" charset="0"/>
              </a:rPr>
              <a:t> v </a:t>
            </a:r>
            <a:r>
              <a:rPr lang="en-GB" sz="3200" spc="30" dirty="0" err="1" smtClean="0">
                <a:solidFill>
                  <a:schemeClr val="bg1"/>
                </a:solidFill>
                <a:latin typeface="Tahoma" pitchFamily="34" charset="0"/>
                <a:ea typeface="Tahoma" pitchFamily="34" charset="0"/>
                <a:cs typeface="Tahoma" pitchFamily="34" charset="0"/>
              </a:rPr>
              <a:t>paul</a:t>
            </a:r>
            <a:endParaRPr lang="en-GB" sz="3200" spc="30" dirty="0">
              <a:solidFill>
                <a:schemeClr val="bg1"/>
              </a:solidFill>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395536" y="980728"/>
            <a:ext cx="8424936" cy="5544616"/>
          </a:xfrm>
        </p:spPr>
        <p:txBody>
          <a:bodyPr>
            <a:normAutofit/>
          </a:bodyPr>
          <a:lstStyle/>
          <a:p>
            <a:r>
              <a:rPr lang="en-GB" sz="3200" dirty="0" smtClean="0">
                <a:solidFill>
                  <a:schemeClr val="bg1"/>
                </a:solidFill>
              </a:rPr>
              <a:t>We are clear that James says </a:t>
            </a:r>
            <a:r>
              <a:rPr lang="en-GB" sz="3200" dirty="0">
                <a:solidFill>
                  <a:schemeClr val="bg1"/>
                </a:solidFill>
              </a:rPr>
              <a:t>we need deeds as well as </a:t>
            </a:r>
            <a:r>
              <a:rPr lang="en-GB" sz="3200" dirty="0" smtClean="0">
                <a:solidFill>
                  <a:schemeClr val="bg1"/>
                </a:solidFill>
              </a:rPr>
              <a:t>faith</a:t>
            </a:r>
          </a:p>
          <a:p>
            <a:r>
              <a:rPr lang="en-GB" sz="3200" dirty="0" smtClean="0">
                <a:solidFill>
                  <a:schemeClr val="bg1"/>
                </a:solidFill>
              </a:rPr>
              <a:t>Reformation</a:t>
            </a:r>
            <a:r>
              <a:rPr lang="en-GB" sz="3200" dirty="0">
                <a:solidFill>
                  <a:schemeClr val="bg1"/>
                </a:solidFill>
              </a:rPr>
              <a:t>! – 5 </a:t>
            </a:r>
            <a:r>
              <a:rPr lang="en-GB" sz="3200" dirty="0" err="1">
                <a:solidFill>
                  <a:schemeClr val="bg1"/>
                </a:solidFill>
              </a:rPr>
              <a:t>Solas</a:t>
            </a:r>
            <a:r>
              <a:rPr lang="en-GB" sz="3200" dirty="0">
                <a:solidFill>
                  <a:schemeClr val="bg1"/>
                </a:solidFill>
              </a:rPr>
              <a:t> </a:t>
            </a:r>
            <a:r>
              <a:rPr lang="en-GB" sz="3200" dirty="0" smtClean="0">
                <a:solidFill>
                  <a:schemeClr val="bg1"/>
                </a:solidFill>
              </a:rPr>
              <a:t>(2nd </a:t>
            </a:r>
            <a:r>
              <a:rPr lang="en-GB" sz="3200" dirty="0">
                <a:solidFill>
                  <a:schemeClr val="bg1"/>
                </a:solidFill>
              </a:rPr>
              <a:t>sola)</a:t>
            </a:r>
          </a:p>
          <a:p>
            <a:r>
              <a:rPr lang="en-GB" sz="3200" dirty="0" err="1" smtClean="0">
                <a:solidFill>
                  <a:schemeClr val="bg1"/>
                </a:solidFill>
              </a:rPr>
              <a:t>Eph</a:t>
            </a:r>
            <a:r>
              <a:rPr lang="en-GB" sz="3200" dirty="0" smtClean="0">
                <a:solidFill>
                  <a:schemeClr val="bg1"/>
                </a:solidFill>
              </a:rPr>
              <a:t> </a:t>
            </a:r>
            <a:r>
              <a:rPr lang="en-GB" sz="3200" dirty="0" smtClean="0">
                <a:solidFill>
                  <a:schemeClr val="bg1"/>
                </a:solidFill>
              </a:rPr>
              <a:t>2v8-9– </a:t>
            </a:r>
            <a:r>
              <a:rPr lang="en-GB" sz="3200" dirty="0">
                <a:solidFill>
                  <a:schemeClr val="bg1"/>
                </a:solidFill>
              </a:rPr>
              <a:t>Paul says we are saved by faith alone</a:t>
            </a:r>
          </a:p>
          <a:p>
            <a:r>
              <a:rPr lang="en-GB" sz="3200" dirty="0" smtClean="0">
                <a:solidFill>
                  <a:schemeClr val="bg1"/>
                </a:solidFill>
              </a:rPr>
              <a:t>God’s </a:t>
            </a:r>
            <a:r>
              <a:rPr lang="en-GB" sz="3200" dirty="0">
                <a:solidFill>
                  <a:schemeClr val="bg1"/>
                </a:solidFill>
              </a:rPr>
              <a:t>mathematics – if you add anything to Christ’s work it becomes </a:t>
            </a:r>
            <a:r>
              <a:rPr lang="en-GB" sz="3200" dirty="0" smtClean="0">
                <a:solidFill>
                  <a:schemeClr val="bg1"/>
                </a:solidFill>
              </a:rPr>
              <a:t>nothing</a:t>
            </a:r>
          </a:p>
          <a:p>
            <a:pPr lvl="1"/>
            <a:r>
              <a:rPr lang="en-GB" sz="3200" dirty="0" smtClean="0">
                <a:solidFill>
                  <a:schemeClr val="bg1"/>
                </a:solidFill>
              </a:rPr>
              <a:t>Christ didn’t give His life on the cross to leave the work 90% complete – it is finished</a:t>
            </a:r>
            <a:endParaRPr lang="en-GB" sz="3200" dirty="0">
              <a:solidFill>
                <a:schemeClr val="bg1"/>
              </a:solidFill>
            </a:endParaRPr>
          </a:p>
          <a:p>
            <a:pPr lvl="1"/>
            <a:r>
              <a:rPr lang="en-GB" sz="3200" dirty="0">
                <a:solidFill>
                  <a:schemeClr val="bg1"/>
                </a:solidFill>
              </a:rPr>
              <a:t>Nothing in my hands I bring</a:t>
            </a:r>
          </a:p>
        </p:txBody>
      </p:sp>
    </p:spTree>
    <p:extLst>
      <p:ext uri="{BB962C8B-B14F-4D97-AF65-F5344CB8AC3E}">
        <p14:creationId xmlns:p14="http://schemas.microsoft.com/office/powerpoint/2010/main" val="371384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778098"/>
          </a:xfrm>
        </p:spPr>
        <p:txBody>
          <a:bodyPr/>
          <a:lstStyle/>
          <a:p>
            <a:r>
              <a:rPr lang="en-GB" sz="3200" spc="30" dirty="0" smtClean="0">
                <a:solidFill>
                  <a:schemeClr val="bg1"/>
                </a:solidFill>
                <a:latin typeface="Tahoma" pitchFamily="34" charset="0"/>
                <a:ea typeface="Tahoma" pitchFamily="34" charset="0"/>
                <a:cs typeface="Tahoma" pitchFamily="34" charset="0"/>
              </a:rPr>
              <a:t>Context – </a:t>
            </a:r>
            <a:r>
              <a:rPr lang="en-GB" sz="3200" spc="30" dirty="0" err="1" smtClean="0">
                <a:solidFill>
                  <a:schemeClr val="bg1"/>
                </a:solidFill>
                <a:latin typeface="Tahoma" pitchFamily="34" charset="0"/>
                <a:ea typeface="Tahoma" pitchFamily="34" charset="0"/>
                <a:cs typeface="Tahoma" pitchFamily="34" charset="0"/>
              </a:rPr>
              <a:t>james</a:t>
            </a:r>
            <a:endParaRPr lang="en-GB" sz="3200" spc="30" dirty="0">
              <a:solidFill>
                <a:schemeClr val="bg1"/>
              </a:solidFill>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395536" y="980728"/>
            <a:ext cx="8424936" cy="5544616"/>
          </a:xfrm>
        </p:spPr>
        <p:txBody>
          <a:bodyPr>
            <a:normAutofit/>
          </a:bodyPr>
          <a:lstStyle/>
          <a:p>
            <a:r>
              <a:rPr lang="en-GB" sz="3200" dirty="0">
                <a:solidFill>
                  <a:schemeClr val="bg1"/>
                </a:solidFill>
              </a:rPr>
              <a:t>V14 </a:t>
            </a:r>
            <a:r>
              <a:rPr lang="en-GB" sz="3200" dirty="0" smtClean="0">
                <a:solidFill>
                  <a:schemeClr val="bg1"/>
                </a:solidFill>
              </a:rPr>
              <a:t>Claimed faith</a:t>
            </a:r>
            <a:endParaRPr lang="en-GB" sz="3200" dirty="0">
              <a:solidFill>
                <a:schemeClr val="bg1"/>
              </a:solidFill>
            </a:endParaRPr>
          </a:p>
          <a:p>
            <a:r>
              <a:rPr lang="en-GB" sz="3200" dirty="0" smtClean="0">
                <a:solidFill>
                  <a:schemeClr val="bg1"/>
                </a:solidFill>
              </a:rPr>
              <a:t>If the effect of the claimed faith cannot be seen then it is dead – trees not moving there is no wind.</a:t>
            </a:r>
          </a:p>
          <a:p>
            <a:pPr lvl="1"/>
            <a:r>
              <a:rPr lang="en-GB" sz="3200" dirty="0" smtClean="0">
                <a:solidFill>
                  <a:schemeClr val="bg1"/>
                </a:solidFill>
              </a:rPr>
              <a:t>If it is dead (v17) it is a corpse not a body (v26)</a:t>
            </a:r>
          </a:p>
          <a:p>
            <a:r>
              <a:rPr lang="en-GB" sz="3200" dirty="0" smtClean="0">
                <a:solidFill>
                  <a:schemeClr val="bg1"/>
                </a:solidFill>
              </a:rPr>
              <a:t>See this in Abraham (from Romans and James)</a:t>
            </a:r>
          </a:p>
          <a:p>
            <a:pPr lvl="1"/>
            <a:r>
              <a:rPr lang="en-GB" sz="3200" dirty="0" smtClean="0">
                <a:solidFill>
                  <a:schemeClr val="bg1"/>
                </a:solidFill>
              </a:rPr>
              <a:t>Paul reflects OT that it was faith that justified Abraham.</a:t>
            </a:r>
          </a:p>
          <a:p>
            <a:pPr lvl="1"/>
            <a:r>
              <a:rPr lang="en-GB" sz="3200" dirty="0" smtClean="0">
                <a:solidFill>
                  <a:schemeClr val="bg1"/>
                </a:solidFill>
              </a:rPr>
              <a:t>How do we square that with James? (next slide) </a:t>
            </a:r>
            <a:endParaRPr lang="en-GB" sz="3200" dirty="0">
              <a:solidFill>
                <a:schemeClr val="bg1"/>
              </a:solidFill>
            </a:endParaRPr>
          </a:p>
        </p:txBody>
      </p:sp>
    </p:spTree>
    <p:extLst>
      <p:ext uri="{BB962C8B-B14F-4D97-AF65-F5344CB8AC3E}">
        <p14:creationId xmlns:p14="http://schemas.microsoft.com/office/powerpoint/2010/main" val="118271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408"/>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Faith and deeds – </a:t>
            </a:r>
            <a:r>
              <a:rPr lang="en-GB" u="sng" dirty="0" err="1" smtClean="0">
                <a:solidFill>
                  <a:schemeClr val="bg1">
                    <a:lumMod val="95000"/>
                    <a:lumOff val="5000"/>
                  </a:schemeClr>
                </a:solidFill>
                <a:latin typeface="Tahoma" pitchFamily="34" charset="0"/>
                <a:ea typeface="Tahoma" pitchFamily="34" charset="0"/>
                <a:cs typeface="Tahoma" pitchFamily="34" charset="0"/>
              </a:rPr>
              <a:t>abraham’s</a:t>
            </a:r>
            <a:r>
              <a:rPr lang="en-GB" u="sng" dirty="0" smtClean="0">
                <a:solidFill>
                  <a:schemeClr val="bg1">
                    <a:lumMod val="95000"/>
                    <a:lumOff val="5000"/>
                  </a:schemeClr>
                </a:solidFill>
                <a:latin typeface="Tahoma" pitchFamily="34" charset="0"/>
                <a:ea typeface="Tahoma" pitchFamily="34" charset="0"/>
                <a:cs typeface="Tahoma" pitchFamily="34" charset="0"/>
              </a:rPr>
              <a:t> timeline</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0" y="548680"/>
            <a:ext cx="9036496" cy="5832648"/>
          </a:xfrm>
        </p:spPr>
        <p:txBody>
          <a:bodyPr>
            <a:noAutofit/>
          </a:bodyPr>
          <a:lstStyle/>
          <a:p>
            <a:r>
              <a:rPr lang="en-GB" sz="2800" baseline="30000" dirty="0" smtClean="0">
                <a:solidFill>
                  <a:schemeClr val="bg1"/>
                </a:solidFill>
              </a:rPr>
              <a:t>21</a:t>
            </a:r>
            <a:r>
              <a:rPr lang="en-GB" sz="2800" baseline="30000" dirty="0">
                <a:solidFill>
                  <a:schemeClr val="bg1"/>
                </a:solidFill>
              </a:rPr>
              <a:t> </a:t>
            </a:r>
            <a:r>
              <a:rPr lang="en-GB" sz="2800" dirty="0">
                <a:solidFill>
                  <a:schemeClr val="bg1"/>
                </a:solidFill>
              </a:rPr>
              <a:t>Was not our father Abraham considered righteous for what he did when he offered his son Isaac on the altar? </a:t>
            </a:r>
            <a:r>
              <a:rPr lang="en-GB" sz="2800" baseline="30000" dirty="0">
                <a:solidFill>
                  <a:schemeClr val="bg1"/>
                </a:solidFill>
              </a:rPr>
              <a:t>22 </a:t>
            </a:r>
            <a:r>
              <a:rPr lang="en-GB" sz="2800" dirty="0">
                <a:solidFill>
                  <a:schemeClr val="bg1"/>
                </a:solidFill>
              </a:rPr>
              <a:t>You see that his faith and his actions were </a:t>
            </a:r>
            <a:r>
              <a:rPr lang="en-GB" sz="2800" b="1" dirty="0">
                <a:solidFill>
                  <a:schemeClr val="bg1"/>
                </a:solidFill>
              </a:rPr>
              <a:t>working together</a:t>
            </a:r>
            <a:r>
              <a:rPr lang="en-GB" sz="2800" dirty="0">
                <a:solidFill>
                  <a:schemeClr val="bg1"/>
                </a:solidFill>
              </a:rPr>
              <a:t>, and his faith was made complete by what he did. </a:t>
            </a:r>
            <a:r>
              <a:rPr lang="en-GB" sz="2800" baseline="30000" dirty="0">
                <a:solidFill>
                  <a:schemeClr val="bg1"/>
                </a:solidFill>
              </a:rPr>
              <a:t>23 </a:t>
            </a:r>
            <a:r>
              <a:rPr lang="en-GB" sz="2800" dirty="0">
                <a:solidFill>
                  <a:schemeClr val="bg1"/>
                </a:solidFill>
              </a:rPr>
              <a:t>And the scripture </a:t>
            </a:r>
            <a:r>
              <a:rPr lang="en-GB" sz="2800" b="1" dirty="0">
                <a:solidFill>
                  <a:schemeClr val="bg1"/>
                </a:solidFill>
              </a:rPr>
              <a:t>was fulfilled </a:t>
            </a:r>
            <a:r>
              <a:rPr lang="en-GB" sz="2800" dirty="0">
                <a:solidFill>
                  <a:schemeClr val="bg1"/>
                </a:solidFill>
              </a:rPr>
              <a:t>that says, ‘Abraham believed God, and it was credited to him as righteousness,’ and he was called God’s friend. </a:t>
            </a:r>
            <a:r>
              <a:rPr lang="en-GB" sz="2800" baseline="30000" dirty="0">
                <a:solidFill>
                  <a:schemeClr val="bg1"/>
                </a:solidFill>
              </a:rPr>
              <a:t>24 </a:t>
            </a:r>
            <a:r>
              <a:rPr lang="en-GB" sz="2800" dirty="0">
                <a:solidFill>
                  <a:schemeClr val="bg1"/>
                </a:solidFill>
              </a:rPr>
              <a:t>You see that a person is considered righteous by what they do and not by faith alone. </a:t>
            </a:r>
            <a:endParaRPr lang="en-GB" sz="2800" dirty="0" smtClean="0">
              <a:solidFill>
                <a:schemeClr val="bg1"/>
              </a:solidFill>
            </a:endParaRPr>
          </a:p>
          <a:p>
            <a:pPr lvl="1"/>
            <a:r>
              <a:rPr lang="en-GB" sz="2400" dirty="0">
                <a:solidFill>
                  <a:schemeClr val="bg1"/>
                </a:solidFill>
              </a:rPr>
              <a:t>v</a:t>
            </a:r>
            <a:r>
              <a:rPr lang="en-GB" sz="2400" dirty="0" smtClean="0">
                <a:solidFill>
                  <a:schemeClr val="bg1"/>
                </a:solidFill>
              </a:rPr>
              <a:t>21 </a:t>
            </a:r>
            <a:r>
              <a:rPr lang="en-GB" sz="2400" dirty="0">
                <a:solidFill>
                  <a:schemeClr val="bg1"/>
                </a:solidFill>
              </a:rPr>
              <a:t>Draws our attention to the famous act of </a:t>
            </a:r>
            <a:r>
              <a:rPr lang="en-GB" sz="2400" dirty="0" err="1">
                <a:solidFill>
                  <a:schemeClr val="bg1"/>
                </a:solidFill>
              </a:rPr>
              <a:t>Ab</a:t>
            </a:r>
            <a:r>
              <a:rPr lang="en-GB" sz="2400" dirty="0">
                <a:solidFill>
                  <a:schemeClr val="bg1"/>
                </a:solidFill>
              </a:rPr>
              <a:t> obeying God’s </a:t>
            </a:r>
            <a:r>
              <a:rPr lang="en-GB" sz="2400" dirty="0" err="1" smtClean="0">
                <a:solidFill>
                  <a:schemeClr val="bg1"/>
                </a:solidFill>
              </a:rPr>
              <a:t>wrt</a:t>
            </a:r>
            <a:r>
              <a:rPr lang="en-GB" sz="2400" dirty="0" smtClean="0">
                <a:solidFill>
                  <a:schemeClr val="bg1"/>
                </a:solidFill>
              </a:rPr>
              <a:t> </a:t>
            </a:r>
            <a:r>
              <a:rPr lang="en-GB" sz="2400" dirty="0">
                <a:solidFill>
                  <a:schemeClr val="bg1"/>
                </a:solidFill>
              </a:rPr>
              <a:t>sacrificing his son Isaac. Gen 22, Good Friday. </a:t>
            </a:r>
          </a:p>
          <a:p>
            <a:pPr lvl="1"/>
            <a:r>
              <a:rPr lang="en-GB" sz="2400" dirty="0">
                <a:solidFill>
                  <a:schemeClr val="bg1"/>
                </a:solidFill>
              </a:rPr>
              <a:t>v</a:t>
            </a:r>
            <a:r>
              <a:rPr lang="en-GB" sz="2400" dirty="0" smtClean="0">
                <a:solidFill>
                  <a:schemeClr val="bg1"/>
                </a:solidFill>
              </a:rPr>
              <a:t>22 </a:t>
            </a:r>
            <a:r>
              <a:rPr lang="en-GB" sz="2400" dirty="0">
                <a:solidFill>
                  <a:schemeClr val="bg1"/>
                </a:solidFill>
              </a:rPr>
              <a:t>- </a:t>
            </a:r>
            <a:r>
              <a:rPr lang="en-GB" sz="2400" dirty="0" smtClean="0">
                <a:solidFill>
                  <a:schemeClr val="bg1"/>
                </a:solidFill>
              </a:rPr>
              <a:t>faith </a:t>
            </a:r>
            <a:r>
              <a:rPr lang="en-GB" sz="2400" dirty="0">
                <a:solidFill>
                  <a:schemeClr val="bg1"/>
                </a:solidFill>
              </a:rPr>
              <a:t>and actions working together – made his faith complete? Was his faith incomplete?  Was it enough to save him?</a:t>
            </a:r>
          </a:p>
          <a:p>
            <a:pPr lvl="1"/>
            <a:r>
              <a:rPr lang="en-GB" sz="2400" dirty="0">
                <a:solidFill>
                  <a:schemeClr val="bg1"/>
                </a:solidFill>
              </a:rPr>
              <a:t>V23 – scripture was fulfilled that says “</a:t>
            </a:r>
            <a:r>
              <a:rPr lang="en-GB" sz="2400" dirty="0" err="1">
                <a:solidFill>
                  <a:schemeClr val="bg1"/>
                </a:solidFill>
              </a:rPr>
              <a:t>Ab</a:t>
            </a:r>
            <a:r>
              <a:rPr lang="en-GB" sz="2400" dirty="0">
                <a:solidFill>
                  <a:schemeClr val="bg1"/>
                </a:solidFill>
              </a:rPr>
              <a:t> believed” </a:t>
            </a:r>
            <a:endParaRPr lang="en-GB" sz="2400" dirty="0" smtClean="0">
              <a:solidFill>
                <a:schemeClr val="bg1"/>
              </a:solidFill>
            </a:endParaRPr>
          </a:p>
          <a:p>
            <a:pPr lvl="1"/>
            <a:r>
              <a:rPr lang="en-GB" sz="2400" dirty="0" smtClean="0">
                <a:solidFill>
                  <a:schemeClr val="bg1"/>
                </a:solidFill>
              </a:rPr>
              <a:t>V24 </a:t>
            </a:r>
            <a:r>
              <a:rPr lang="en-GB" sz="2400" dirty="0">
                <a:solidFill>
                  <a:schemeClr val="bg1"/>
                </a:solidFill>
              </a:rPr>
              <a:t>– considered righteous by what he did and not by faith alone”</a:t>
            </a:r>
          </a:p>
          <a:p>
            <a:endParaRPr lang="en-GB" sz="3600" dirty="0">
              <a:solidFill>
                <a:schemeClr val="bg1"/>
              </a:solidFill>
            </a:endParaRPr>
          </a:p>
          <a:p>
            <a:endParaRPr lang="en-GB" sz="2800" dirty="0">
              <a:solidFill>
                <a:schemeClr val="bg1"/>
              </a:solidFill>
              <a:latin typeface="Tahoma" pitchFamily="34" charset="0"/>
              <a:ea typeface="Tahoma" pitchFamily="34" charset="0"/>
              <a:cs typeface="Tahoma" pitchFamily="34" charset="0"/>
            </a:endParaRPr>
          </a:p>
          <a:p>
            <a:endParaRPr lang="en-GB" sz="2800" dirty="0"/>
          </a:p>
        </p:txBody>
      </p:sp>
    </p:spTree>
    <p:extLst>
      <p:ext uri="{BB962C8B-B14F-4D97-AF65-F5344CB8AC3E}">
        <p14:creationId xmlns:p14="http://schemas.microsoft.com/office/powerpoint/2010/main" val="3722255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Faith and deeds – </a:t>
            </a:r>
            <a:r>
              <a:rPr lang="en-GB" u="sng" dirty="0" err="1" smtClean="0">
                <a:solidFill>
                  <a:schemeClr val="bg1">
                    <a:lumMod val="95000"/>
                    <a:lumOff val="5000"/>
                  </a:schemeClr>
                </a:solidFill>
                <a:latin typeface="Tahoma" pitchFamily="34" charset="0"/>
                <a:ea typeface="Tahoma" pitchFamily="34" charset="0"/>
                <a:cs typeface="Tahoma" pitchFamily="34" charset="0"/>
              </a:rPr>
              <a:t>abraham’s</a:t>
            </a:r>
            <a:r>
              <a:rPr lang="en-GB" u="sng" dirty="0" smtClean="0">
                <a:solidFill>
                  <a:schemeClr val="bg1">
                    <a:lumMod val="95000"/>
                    <a:lumOff val="5000"/>
                  </a:schemeClr>
                </a:solidFill>
                <a:latin typeface="Tahoma" pitchFamily="34" charset="0"/>
                <a:ea typeface="Tahoma" pitchFamily="34" charset="0"/>
                <a:cs typeface="Tahoma" pitchFamily="34" charset="0"/>
              </a:rPr>
              <a:t> timeline</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620688"/>
            <a:ext cx="8928992" cy="5832648"/>
          </a:xfrm>
        </p:spPr>
        <p:txBody>
          <a:bodyPr>
            <a:noAutofit/>
          </a:bodyPr>
          <a:lstStyle/>
          <a:p>
            <a:r>
              <a:rPr lang="en-GB" sz="2800" b="1" dirty="0" smtClean="0">
                <a:solidFill>
                  <a:schemeClr val="bg1"/>
                </a:solidFill>
              </a:rPr>
              <a:t>When?</a:t>
            </a:r>
          </a:p>
          <a:p>
            <a:pPr lvl="1"/>
            <a:r>
              <a:rPr lang="en-GB" sz="2200" dirty="0" smtClean="0">
                <a:solidFill>
                  <a:schemeClr val="bg1"/>
                </a:solidFill>
              </a:rPr>
              <a:t>Credited as righteousness 15v6  </a:t>
            </a:r>
            <a:r>
              <a:rPr lang="en-GB" sz="2200" b="1" dirty="0" smtClean="0">
                <a:solidFill>
                  <a:schemeClr val="bg1"/>
                </a:solidFill>
              </a:rPr>
              <a:t>see notes for verse</a:t>
            </a:r>
          </a:p>
          <a:p>
            <a:pPr lvl="1"/>
            <a:r>
              <a:rPr lang="en-GB" sz="2200" dirty="0" smtClean="0">
                <a:solidFill>
                  <a:schemeClr val="bg1"/>
                </a:solidFill>
              </a:rPr>
              <a:t>Ur </a:t>
            </a:r>
            <a:r>
              <a:rPr lang="en-GB" sz="2200" dirty="0" err="1" smtClean="0">
                <a:solidFill>
                  <a:schemeClr val="bg1"/>
                </a:solidFill>
              </a:rPr>
              <a:t>Ch</a:t>
            </a:r>
            <a:r>
              <a:rPr lang="en-GB" sz="2200" dirty="0" smtClean="0">
                <a:solidFill>
                  <a:schemeClr val="bg1"/>
                </a:solidFill>
              </a:rPr>
              <a:t> 12 (Faith), Egypt </a:t>
            </a:r>
            <a:r>
              <a:rPr lang="en-GB" sz="2200" dirty="0" err="1" smtClean="0">
                <a:solidFill>
                  <a:schemeClr val="bg1"/>
                </a:solidFill>
              </a:rPr>
              <a:t>Ch</a:t>
            </a:r>
            <a:r>
              <a:rPr lang="en-GB" sz="2200" dirty="0" smtClean="0">
                <a:solidFill>
                  <a:schemeClr val="bg1"/>
                </a:solidFill>
              </a:rPr>
              <a:t> 12 (deceit), Lot/land </a:t>
            </a:r>
            <a:r>
              <a:rPr lang="en-GB" sz="2200" dirty="0" err="1" smtClean="0">
                <a:solidFill>
                  <a:schemeClr val="bg1"/>
                </a:solidFill>
              </a:rPr>
              <a:t>Ch</a:t>
            </a:r>
            <a:r>
              <a:rPr lang="en-GB" sz="2200" dirty="0" smtClean="0">
                <a:solidFill>
                  <a:schemeClr val="bg1"/>
                </a:solidFill>
              </a:rPr>
              <a:t> 13 (faith), </a:t>
            </a:r>
            <a:r>
              <a:rPr lang="en-GB" sz="2200" dirty="0" err="1" smtClean="0">
                <a:solidFill>
                  <a:schemeClr val="bg1"/>
                </a:solidFill>
              </a:rPr>
              <a:t>Ch</a:t>
            </a:r>
            <a:r>
              <a:rPr lang="en-GB" sz="2200" dirty="0" smtClean="0">
                <a:solidFill>
                  <a:schemeClr val="bg1"/>
                </a:solidFill>
              </a:rPr>
              <a:t> 15 Promise (faith) </a:t>
            </a:r>
          </a:p>
          <a:p>
            <a:pPr lvl="1"/>
            <a:r>
              <a:rPr lang="en-GB" sz="2200" dirty="0" err="1" smtClean="0">
                <a:solidFill>
                  <a:schemeClr val="bg1"/>
                </a:solidFill>
              </a:rPr>
              <a:t>Hagaar</a:t>
            </a:r>
            <a:r>
              <a:rPr lang="en-GB" sz="2200" dirty="0" smtClean="0">
                <a:solidFill>
                  <a:schemeClr val="bg1"/>
                </a:solidFill>
              </a:rPr>
              <a:t> and Ishmael (unbelief), 3 visitors </a:t>
            </a:r>
            <a:r>
              <a:rPr lang="en-GB" sz="2200" dirty="0" err="1" smtClean="0">
                <a:solidFill>
                  <a:schemeClr val="bg1"/>
                </a:solidFill>
              </a:rPr>
              <a:t>Ch</a:t>
            </a:r>
            <a:r>
              <a:rPr lang="en-GB" sz="2200" dirty="0" smtClean="0">
                <a:solidFill>
                  <a:schemeClr val="bg1"/>
                </a:solidFill>
              </a:rPr>
              <a:t> 18 (faith), </a:t>
            </a:r>
            <a:r>
              <a:rPr lang="en-GB" sz="2200" dirty="0" err="1" smtClean="0">
                <a:solidFill>
                  <a:schemeClr val="bg1"/>
                </a:solidFill>
              </a:rPr>
              <a:t>Abimelech</a:t>
            </a:r>
            <a:r>
              <a:rPr lang="en-GB" sz="2200" dirty="0" smtClean="0">
                <a:solidFill>
                  <a:schemeClr val="bg1"/>
                </a:solidFill>
              </a:rPr>
              <a:t> </a:t>
            </a:r>
            <a:r>
              <a:rPr lang="en-GB" sz="2200" dirty="0" err="1" smtClean="0">
                <a:solidFill>
                  <a:schemeClr val="bg1"/>
                </a:solidFill>
              </a:rPr>
              <a:t>Ch</a:t>
            </a:r>
            <a:r>
              <a:rPr lang="en-GB" sz="2200" dirty="0" smtClean="0">
                <a:solidFill>
                  <a:schemeClr val="bg1"/>
                </a:solidFill>
              </a:rPr>
              <a:t> 20 (deceit/unbelief)</a:t>
            </a:r>
          </a:p>
          <a:p>
            <a:pPr lvl="1"/>
            <a:r>
              <a:rPr lang="en-GB" sz="2200" dirty="0">
                <a:solidFill>
                  <a:schemeClr val="bg1"/>
                </a:solidFill>
              </a:rPr>
              <a:t>15v6 stands, but is lived out in mixed fashion</a:t>
            </a:r>
            <a:r>
              <a:rPr lang="en-GB" sz="2200" dirty="0"/>
              <a:t>.</a:t>
            </a:r>
            <a:r>
              <a:rPr lang="en-GB" sz="2000" dirty="0"/>
              <a:t>  </a:t>
            </a:r>
          </a:p>
          <a:p>
            <a:r>
              <a:rPr lang="en-GB" sz="2600" b="1" dirty="0" smtClean="0">
                <a:solidFill>
                  <a:schemeClr val="bg1"/>
                </a:solidFill>
              </a:rPr>
              <a:t>Maturity is shown 30 years later with beautiful power</a:t>
            </a:r>
            <a:endParaRPr lang="en-GB" sz="2600" b="1" dirty="0">
              <a:solidFill>
                <a:schemeClr val="bg1"/>
              </a:solidFill>
            </a:endParaRPr>
          </a:p>
          <a:p>
            <a:r>
              <a:rPr lang="en-GB" sz="2600" b="1" dirty="0" smtClean="0">
                <a:solidFill>
                  <a:schemeClr val="bg1"/>
                </a:solidFill>
              </a:rPr>
              <a:t>Gen </a:t>
            </a:r>
            <a:r>
              <a:rPr lang="en-GB" sz="2600" b="1" dirty="0">
                <a:solidFill>
                  <a:schemeClr val="bg1"/>
                </a:solidFill>
              </a:rPr>
              <a:t>22v7-8 </a:t>
            </a:r>
            <a:r>
              <a:rPr lang="en-GB" sz="2600" dirty="0">
                <a:solidFill>
                  <a:schemeClr val="bg1"/>
                </a:solidFill>
              </a:rPr>
              <a:t>“Isaac spoke up and said to his father Abraham, ‘Father?’ ‘Yes, my son?’ Abraham replied. ‘The fire and wood are here,’ Isaac said, ‘but where is the lamb for the burnt offering?’ 8 Abraham answered, ‘God himself will provide the lamb for the burnt offering, my son.’ And the two of them went on together</a:t>
            </a:r>
            <a:r>
              <a:rPr lang="en-GB" sz="2600" dirty="0" smtClean="0">
                <a:solidFill>
                  <a:schemeClr val="bg1"/>
                </a:solidFill>
              </a:rPr>
              <a:t>.” </a:t>
            </a:r>
            <a:r>
              <a:rPr lang="en-GB" sz="2600" b="1" dirty="0" smtClean="0">
                <a:solidFill>
                  <a:schemeClr val="bg1"/>
                </a:solidFill>
              </a:rPr>
              <a:t>(see notes)</a:t>
            </a:r>
            <a:endParaRPr lang="en-GB" sz="2600" b="1" dirty="0">
              <a:solidFill>
                <a:schemeClr val="bg1"/>
              </a:solidFill>
            </a:endParaRPr>
          </a:p>
          <a:p>
            <a:endParaRPr lang="en-GB" sz="3600" dirty="0">
              <a:solidFill>
                <a:schemeClr val="bg1"/>
              </a:solidFill>
            </a:endParaRPr>
          </a:p>
          <a:p>
            <a:endParaRPr lang="en-GB" sz="2800" dirty="0">
              <a:solidFill>
                <a:schemeClr val="bg1"/>
              </a:solidFill>
              <a:latin typeface="Tahoma" pitchFamily="34" charset="0"/>
              <a:ea typeface="Tahoma" pitchFamily="34" charset="0"/>
              <a:cs typeface="Tahoma" pitchFamily="34" charset="0"/>
            </a:endParaRPr>
          </a:p>
          <a:p>
            <a:endParaRPr lang="en-GB" sz="2800" dirty="0"/>
          </a:p>
        </p:txBody>
      </p:sp>
    </p:spTree>
    <p:extLst>
      <p:ext uri="{BB962C8B-B14F-4D97-AF65-F5344CB8AC3E}">
        <p14:creationId xmlns:p14="http://schemas.microsoft.com/office/powerpoint/2010/main" val="3701749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err="1" smtClean="0">
                <a:solidFill>
                  <a:schemeClr val="bg1">
                    <a:lumMod val="95000"/>
                    <a:lumOff val="5000"/>
                  </a:schemeClr>
                </a:solidFill>
                <a:latin typeface="Tahoma" pitchFamily="34" charset="0"/>
                <a:ea typeface="Tahoma" pitchFamily="34" charset="0"/>
                <a:cs typeface="Tahoma" pitchFamily="34" charset="0"/>
              </a:rPr>
              <a:t>Rahab</a:t>
            </a:r>
            <a:r>
              <a:rPr lang="en-GB" u="sng" dirty="0" smtClean="0">
                <a:solidFill>
                  <a:schemeClr val="bg1">
                    <a:lumMod val="95000"/>
                    <a:lumOff val="5000"/>
                  </a:schemeClr>
                </a:solidFill>
                <a:latin typeface="Tahoma" pitchFamily="34" charset="0"/>
                <a:ea typeface="Tahoma" pitchFamily="34" charset="0"/>
                <a:cs typeface="Tahoma" pitchFamily="34" charset="0"/>
              </a:rPr>
              <a:t> – 2</a:t>
            </a:r>
            <a:r>
              <a:rPr lang="en-GB" u="sng" baseline="30000" dirty="0" smtClean="0">
                <a:solidFill>
                  <a:schemeClr val="bg1">
                    <a:lumMod val="95000"/>
                    <a:lumOff val="5000"/>
                  </a:schemeClr>
                </a:solidFill>
                <a:latin typeface="Tahoma" pitchFamily="34" charset="0"/>
                <a:ea typeface="Tahoma" pitchFamily="34" charset="0"/>
                <a:cs typeface="Tahoma" pitchFamily="34" charset="0"/>
              </a:rPr>
              <a:t>nd</a:t>
            </a:r>
            <a:r>
              <a:rPr lang="en-GB" u="sng" dirty="0" smtClean="0">
                <a:solidFill>
                  <a:schemeClr val="bg1">
                    <a:lumMod val="95000"/>
                    <a:lumOff val="5000"/>
                  </a:schemeClr>
                </a:solidFill>
                <a:latin typeface="Tahoma" pitchFamily="34" charset="0"/>
                <a:ea typeface="Tahoma" pitchFamily="34" charset="0"/>
                <a:cs typeface="Tahoma" pitchFamily="34" charset="0"/>
              </a:rPr>
              <a:t> illustration 2v25-26</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692696"/>
            <a:ext cx="8928992" cy="5832648"/>
          </a:xfrm>
        </p:spPr>
        <p:txBody>
          <a:bodyPr>
            <a:noAutofit/>
          </a:bodyPr>
          <a:lstStyle/>
          <a:p>
            <a:r>
              <a:rPr lang="en-GB" sz="3000" dirty="0">
                <a:solidFill>
                  <a:schemeClr val="bg1"/>
                </a:solidFill>
              </a:rPr>
              <a:t>He now illustrates that this salvation by faith is for all (Jew and gentile, patriarch and prostitute).</a:t>
            </a:r>
          </a:p>
          <a:p>
            <a:pPr lvl="1"/>
            <a:r>
              <a:rPr lang="en-GB" sz="2800" baseline="30000" dirty="0" smtClean="0">
                <a:solidFill>
                  <a:schemeClr val="bg1"/>
                </a:solidFill>
              </a:rPr>
              <a:t>25</a:t>
            </a:r>
            <a:r>
              <a:rPr lang="en-GB" sz="2800" baseline="30000" dirty="0">
                <a:solidFill>
                  <a:schemeClr val="bg1"/>
                </a:solidFill>
              </a:rPr>
              <a:t> </a:t>
            </a:r>
            <a:r>
              <a:rPr lang="en-GB" sz="2800" dirty="0">
                <a:solidFill>
                  <a:schemeClr val="bg1"/>
                </a:solidFill>
              </a:rPr>
              <a:t>In the same way, was not even </a:t>
            </a:r>
            <a:r>
              <a:rPr lang="en-GB" sz="2800" dirty="0" err="1">
                <a:solidFill>
                  <a:schemeClr val="bg1"/>
                </a:solidFill>
              </a:rPr>
              <a:t>Rahab</a:t>
            </a:r>
            <a:r>
              <a:rPr lang="en-GB" sz="2800" dirty="0">
                <a:solidFill>
                  <a:schemeClr val="bg1"/>
                </a:solidFill>
              </a:rPr>
              <a:t> the prostitute considered righteous for what she did when she gave lodging to the spies and sent them off in a different direction? </a:t>
            </a:r>
            <a:r>
              <a:rPr lang="en-GB" sz="2800" baseline="30000" dirty="0">
                <a:solidFill>
                  <a:schemeClr val="bg1"/>
                </a:solidFill>
              </a:rPr>
              <a:t>26 </a:t>
            </a:r>
            <a:r>
              <a:rPr lang="en-GB" sz="2800" dirty="0">
                <a:solidFill>
                  <a:schemeClr val="bg1"/>
                </a:solidFill>
              </a:rPr>
              <a:t>As the body without the spirit is dead, so faith without deeds is dead.</a:t>
            </a:r>
          </a:p>
          <a:p>
            <a:r>
              <a:rPr lang="en-GB" sz="2800" dirty="0" smtClean="0">
                <a:solidFill>
                  <a:schemeClr val="bg1"/>
                </a:solidFill>
              </a:rPr>
              <a:t>Who was she/what did she do?</a:t>
            </a:r>
          </a:p>
          <a:p>
            <a:pPr lvl="1"/>
            <a:r>
              <a:rPr lang="en-GB" sz="2800" dirty="0" smtClean="0">
                <a:solidFill>
                  <a:schemeClr val="bg1"/>
                </a:solidFill>
              </a:rPr>
              <a:t>Joshua, Spies, Jericho, protection and directions</a:t>
            </a:r>
          </a:p>
          <a:p>
            <a:pPr lvl="1"/>
            <a:r>
              <a:rPr lang="en-GB" sz="2800" dirty="0" smtClean="0">
                <a:solidFill>
                  <a:schemeClr val="bg1"/>
                </a:solidFill>
              </a:rPr>
              <a:t>Her testimony - </a:t>
            </a:r>
            <a:r>
              <a:rPr lang="en-GB" sz="2800" dirty="0">
                <a:solidFill>
                  <a:schemeClr val="bg1"/>
                </a:solidFill>
              </a:rPr>
              <a:t>we have heard what your God has done for you, he has given you victory over this king and that. He will give you this land. Remember me when the victory comes. </a:t>
            </a:r>
          </a:p>
        </p:txBody>
      </p:sp>
    </p:spTree>
    <p:extLst>
      <p:ext uri="{BB962C8B-B14F-4D97-AF65-F5344CB8AC3E}">
        <p14:creationId xmlns:p14="http://schemas.microsoft.com/office/powerpoint/2010/main" val="3885354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How do we square </a:t>
            </a:r>
            <a:r>
              <a:rPr lang="en-GB" u="sng" dirty="0" err="1" smtClean="0">
                <a:solidFill>
                  <a:schemeClr val="bg1">
                    <a:lumMod val="95000"/>
                    <a:lumOff val="5000"/>
                  </a:schemeClr>
                </a:solidFill>
                <a:latin typeface="Tahoma" pitchFamily="34" charset="0"/>
                <a:ea typeface="Tahoma" pitchFamily="34" charset="0"/>
                <a:cs typeface="Tahoma" pitchFamily="34" charset="0"/>
              </a:rPr>
              <a:t>paul</a:t>
            </a:r>
            <a:r>
              <a:rPr lang="en-GB" u="sng" dirty="0" smtClean="0">
                <a:solidFill>
                  <a:schemeClr val="bg1">
                    <a:lumMod val="95000"/>
                    <a:lumOff val="5000"/>
                  </a:schemeClr>
                </a:solidFill>
                <a:latin typeface="Tahoma" pitchFamily="34" charset="0"/>
                <a:ea typeface="Tahoma" pitchFamily="34" charset="0"/>
                <a:cs typeface="Tahoma" pitchFamily="34" charset="0"/>
              </a:rPr>
              <a:t> &amp; James?</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692696"/>
            <a:ext cx="8928992" cy="5832648"/>
          </a:xfrm>
        </p:spPr>
        <p:txBody>
          <a:bodyPr>
            <a:noAutofit/>
          </a:bodyPr>
          <a:lstStyle/>
          <a:p>
            <a:pPr lvl="1"/>
            <a:r>
              <a:rPr lang="en-GB" sz="2800" dirty="0" smtClean="0">
                <a:solidFill>
                  <a:schemeClr val="bg1"/>
                </a:solidFill>
                <a:latin typeface="Tahoma" pitchFamily="34" charset="0"/>
                <a:ea typeface="Tahoma" pitchFamily="34" charset="0"/>
                <a:cs typeface="Tahoma" pitchFamily="34" charset="0"/>
              </a:rPr>
              <a:t>Squares with Paul  Titus </a:t>
            </a:r>
            <a:r>
              <a:rPr lang="en-GB" sz="2800" dirty="0">
                <a:solidFill>
                  <a:schemeClr val="bg1"/>
                </a:solidFill>
              </a:rPr>
              <a:t>1v6 </a:t>
            </a:r>
            <a:r>
              <a:rPr lang="en-GB" sz="2800" dirty="0" smtClean="0">
                <a:solidFill>
                  <a:schemeClr val="bg1"/>
                </a:solidFill>
              </a:rPr>
              <a:t>“They </a:t>
            </a:r>
            <a:r>
              <a:rPr lang="en-GB" sz="2800" dirty="0">
                <a:solidFill>
                  <a:schemeClr val="bg1"/>
                </a:solidFill>
              </a:rPr>
              <a:t>claim to know God, but by their actions they deny him</a:t>
            </a:r>
            <a:r>
              <a:rPr lang="en-GB" sz="2800" dirty="0" smtClean="0">
                <a:solidFill>
                  <a:schemeClr val="bg1"/>
                </a:solidFill>
              </a:rPr>
              <a:t>.”</a:t>
            </a:r>
          </a:p>
          <a:p>
            <a:pPr lvl="1"/>
            <a:r>
              <a:rPr lang="en-GB" sz="2800" dirty="0" smtClean="0">
                <a:solidFill>
                  <a:schemeClr val="bg1"/>
                </a:solidFill>
                <a:latin typeface="Tahoma" pitchFamily="34" charset="0"/>
                <a:ea typeface="Tahoma" pitchFamily="34" charset="0"/>
                <a:cs typeface="Tahoma" pitchFamily="34" charset="0"/>
              </a:rPr>
              <a:t>Gal 5v6 “</a:t>
            </a:r>
            <a:r>
              <a:rPr lang="en-GB" sz="2800" dirty="0" smtClean="0">
                <a:solidFill>
                  <a:schemeClr val="bg1"/>
                </a:solidFill>
              </a:rPr>
              <a:t>neither </a:t>
            </a:r>
            <a:r>
              <a:rPr lang="en-GB" sz="2800" dirty="0">
                <a:solidFill>
                  <a:schemeClr val="bg1"/>
                </a:solidFill>
              </a:rPr>
              <a:t>circumcision nor </a:t>
            </a:r>
            <a:r>
              <a:rPr lang="en-GB" sz="2800" dirty="0" err="1">
                <a:solidFill>
                  <a:schemeClr val="bg1"/>
                </a:solidFill>
              </a:rPr>
              <a:t>uncircumcision</a:t>
            </a:r>
            <a:r>
              <a:rPr lang="en-GB" sz="2800" dirty="0">
                <a:solidFill>
                  <a:schemeClr val="bg1"/>
                </a:solidFill>
              </a:rPr>
              <a:t> has any value. The only thing that counts is faith expressing itself through love</a:t>
            </a:r>
            <a:r>
              <a:rPr lang="en-GB" sz="2800" dirty="0" smtClean="0">
                <a:solidFill>
                  <a:schemeClr val="bg1"/>
                </a:solidFill>
              </a:rPr>
              <a:t>.”</a:t>
            </a:r>
          </a:p>
          <a:p>
            <a:r>
              <a:rPr lang="en-GB" sz="3200" dirty="0" smtClean="0">
                <a:solidFill>
                  <a:schemeClr val="bg1"/>
                </a:solidFill>
              </a:rPr>
              <a:t>Lets not miss the challenge of the last verse</a:t>
            </a:r>
          </a:p>
          <a:p>
            <a:pPr lvl="1"/>
            <a:r>
              <a:rPr lang="en-GB" sz="2800" baseline="30000" dirty="0">
                <a:solidFill>
                  <a:schemeClr val="bg1"/>
                </a:solidFill>
              </a:rPr>
              <a:t>26 </a:t>
            </a:r>
            <a:r>
              <a:rPr lang="en-GB" sz="2800" dirty="0">
                <a:solidFill>
                  <a:schemeClr val="bg1"/>
                </a:solidFill>
              </a:rPr>
              <a:t>As the body without the spirit is dead, so faith without deeds is dead</a:t>
            </a:r>
            <a:r>
              <a:rPr lang="en-GB" sz="2800" dirty="0" smtClean="0">
                <a:solidFill>
                  <a:schemeClr val="bg1"/>
                </a:solidFill>
              </a:rPr>
              <a:t>.</a:t>
            </a:r>
          </a:p>
          <a:p>
            <a:pPr lvl="2"/>
            <a:r>
              <a:rPr lang="en-GB" sz="2800" dirty="0" smtClean="0">
                <a:solidFill>
                  <a:schemeClr val="bg1"/>
                </a:solidFill>
              </a:rPr>
              <a:t>Seems the wrong way, body seen, spirit not. Vital signs!</a:t>
            </a:r>
            <a:endParaRPr lang="en-GB" sz="2800" dirty="0">
              <a:solidFill>
                <a:schemeClr val="bg1"/>
              </a:solidFill>
            </a:endParaRPr>
          </a:p>
          <a:p>
            <a:pPr lvl="1"/>
            <a:r>
              <a:rPr lang="en-GB" sz="2800" dirty="0" err="1" smtClean="0">
                <a:solidFill>
                  <a:schemeClr val="bg1"/>
                </a:solidFill>
              </a:rPr>
              <a:t>Rahab</a:t>
            </a:r>
            <a:r>
              <a:rPr lang="en-GB" sz="2800" dirty="0" smtClean="0">
                <a:solidFill>
                  <a:schemeClr val="bg1"/>
                </a:solidFill>
              </a:rPr>
              <a:t> and Abraham are shown to be alive by their acts</a:t>
            </a:r>
          </a:p>
          <a:p>
            <a:pPr lvl="2"/>
            <a:r>
              <a:rPr lang="en-GB" sz="2800" dirty="0" smtClean="0">
                <a:solidFill>
                  <a:schemeClr val="bg1"/>
                </a:solidFill>
              </a:rPr>
              <a:t>Are we a body or a corpse?</a:t>
            </a:r>
            <a:endParaRPr lang="en-GB" sz="2800" dirty="0">
              <a:solidFill>
                <a:schemeClr val="bg1"/>
              </a:solidFill>
            </a:endParaRPr>
          </a:p>
          <a:p>
            <a:pPr lvl="1"/>
            <a:endParaRPr lang="en-GB" sz="3200" dirty="0">
              <a:solidFill>
                <a:schemeClr val="bg1"/>
              </a:solidFill>
            </a:endParaRPr>
          </a:p>
          <a:p>
            <a:endParaRPr lang="en-GB" sz="2800" dirty="0"/>
          </a:p>
        </p:txBody>
      </p:sp>
    </p:spTree>
    <p:extLst>
      <p:ext uri="{BB962C8B-B14F-4D97-AF65-F5344CB8AC3E}">
        <p14:creationId xmlns:p14="http://schemas.microsoft.com/office/powerpoint/2010/main" val="2719673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778098"/>
          </a:xfrm>
        </p:spPr>
        <p:txBody>
          <a:bodyPr/>
          <a:lstStyle/>
          <a:p>
            <a:r>
              <a:rPr lang="en-GB" sz="3200" spc="30" dirty="0" smtClean="0">
                <a:solidFill>
                  <a:schemeClr val="bg1"/>
                </a:solidFill>
                <a:latin typeface="Tahoma" pitchFamily="34" charset="0"/>
                <a:ea typeface="Tahoma" pitchFamily="34" charset="0"/>
                <a:cs typeface="Tahoma" pitchFamily="34" charset="0"/>
              </a:rPr>
              <a:t>Challenge/what deeds? – </a:t>
            </a:r>
            <a:r>
              <a:rPr lang="en-GB" sz="3200" spc="30" dirty="0" err="1" smtClean="0">
                <a:solidFill>
                  <a:schemeClr val="bg1"/>
                </a:solidFill>
                <a:latin typeface="Tahoma" pitchFamily="34" charset="0"/>
                <a:ea typeface="Tahoma" pitchFamily="34" charset="0"/>
                <a:cs typeface="Tahoma" pitchFamily="34" charset="0"/>
              </a:rPr>
              <a:t>james</a:t>
            </a:r>
            <a:endParaRPr lang="en-GB" sz="3200" spc="30" dirty="0">
              <a:solidFill>
                <a:schemeClr val="bg1"/>
              </a:solidFill>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144016" y="980728"/>
            <a:ext cx="8748464" cy="5760640"/>
          </a:xfrm>
        </p:spPr>
        <p:txBody>
          <a:bodyPr>
            <a:normAutofit fontScale="62500" lnSpcReduction="20000"/>
          </a:bodyPr>
          <a:lstStyle/>
          <a:p>
            <a:r>
              <a:rPr lang="en-GB" sz="3200" dirty="0" smtClean="0">
                <a:solidFill>
                  <a:schemeClr val="bg1"/>
                </a:solidFill>
                <a:latin typeface="Tahoma" pitchFamily="34" charset="0"/>
                <a:ea typeface="Tahoma" pitchFamily="34" charset="0"/>
                <a:cs typeface="Tahoma" pitchFamily="34" charset="0"/>
              </a:rPr>
              <a:t>Test of our faith – Candid self assessment not intrusive inquisition. Words and actions?</a:t>
            </a:r>
          </a:p>
          <a:p>
            <a:pPr lvl="1"/>
            <a:r>
              <a:rPr lang="en-GB" sz="3200" dirty="0" smtClean="0">
                <a:solidFill>
                  <a:schemeClr val="bg1"/>
                </a:solidFill>
                <a:latin typeface="Tahoma" pitchFamily="34" charset="0"/>
                <a:ea typeface="Tahoma" pitchFamily="34" charset="0"/>
                <a:cs typeface="Tahoma" pitchFamily="34" charset="0"/>
              </a:rPr>
              <a:t>Believe the Lord is One, sing our love</a:t>
            </a:r>
          </a:p>
          <a:p>
            <a:pPr lvl="2"/>
            <a:r>
              <a:rPr lang="en-GB" sz="3200" dirty="0" smtClean="0">
                <a:solidFill>
                  <a:schemeClr val="bg1"/>
                </a:solidFill>
                <a:latin typeface="Tahoma" pitchFamily="34" charset="0"/>
                <a:ea typeface="Tahoma" pitchFamily="34" charset="0"/>
                <a:cs typeface="Tahoma" pitchFamily="34" charset="0"/>
              </a:rPr>
              <a:t>Not saved by works but saved for a labour of love</a:t>
            </a:r>
          </a:p>
          <a:p>
            <a:pPr lvl="2"/>
            <a:r>
              <a:rPr lang="en-GB" sz="3200" dirty="0" smtClean="0">
                <a:solidFill>
                  <a:schemeClr val="bg1"/>
                </a:solidFill>
                <a:latin typeface="Tahoma" pitchFamily="34" charset="0"/>
                <a:ea typeface="Tahoma" pitchFamily="34" charset="0"/>
                <a:cs typeface="Tahoma" pitchFamily="34" charset="0"/>
              </a:rPr>
              <a:t>What is our labour of love? (nothing in my hands/take my life)</a:t>
            </a:r>
          </a:p>
          <a:p>
            <a:pPr lvl="1"/>
            <a:r>
              <a:rPr lang="en-GB" sz="3200" dirty="0">
                <a:solidFill>
                  <a:schemeClr val="bg1"/>
                </a:solidFill>
                <a:latin typeface="Tahoma" pitchFamily="34" charset="0"/>
                <a:ea typeface="Tahoma" pitchFamily="34" charset="0"/>
                <a:cs typeface="Tahoma" pitchFamily="34" charset="0"/>
              </a:rPr>
              <a:t>Abraham – costly sacrifice when we hear God’s </a:t>
            </a:r>
            <a:r>
              <a:rPr lang="en-GB" sz="3200" dirty="0" smtClean="0">
                <a:solidFill>
                  <a:schemeClr val="bg1"/>
                </a:solidFill>
                <a:latin typeface="Tahoma" pitchFamily="34" charset="0"/>
                <a:ea typeface="Tahoma" pitchFamily="34" charset="0"/>
                <a:cs typeface="Tahoma" pitchFamily="34" charset="0"/>
              </a:rPr>
              <a:t>voice</a:t>
            </a:r>
          </a:p>
          <a:p>
            <a:pPr lvl="1"/>
            <a:r>
              <a:rPr lang="en-GB" sz="3200" dirty="0" err="1" smtClean="0">
                <a:solidFill>
                  <a:schemeClr val="bg1"/>
                </a:solidFill>
                <a:latin typeface="Tahoma" pitchFamily="34" charset="0"/>
                <a:ea typeface="Tahoma" pitchFamily="34" charset="0"/>
                <a:cs typeface="Tahoma" pitchFamily="34" charset="0"/>
              </a:rPr>
              <a:t>Rahab</a:t>
            </a:r>
            <a:r>
              <a:rPr lang="en-GB" sz="3200" dirty="0" smtClean="0">
                <a:solidFill>
                  <a:schemeClr val="bg1"/>
                </a:solidFill>
                <a:latin typeface="Tahoma" pitchFamily="34" charset="0"/>
                <a:ea typeface="Tahoma" pitchFamily="34" charset="0"/>
                <a:cs typeface="Tahoma" pitchFamily="34" charset="0"/>
              </a:rPr>
              <a:t> </a:t>
            </a:r>
            <a:r>
              <a:rPr lang="en-GB" sz="3200" dirty="0">
                <a:solidFill>
                  <a:schemeClr val="bg1"/>
                </a:solidFill>
                <a:latin typeface="Tahoma" pitchFamily="34" charset="0"/>
                <a:ea typeface="Tahoma" pitchFamily="34" charset="0"/>
                <a:cs typeface="Tahoma" pitchFamily="34" charset="0"/>
              </a:rPr>
              <a:t>– action with what little we </a:t>
            </a:r>
            <a:r>
              <a:rPr lang="en-GB" sz="3200" dirty="0" smtClean="0">
                <a:solidFill>
                  <a:schemeClr val="bg1"/>
                </a:solidFill>
                <a:latin typeface="Tahoma" pitchFamily="34" charset="0"/>
                <a:ea typeface="Tahoma" pitchFamily="34" charset="0"/>
                <a:cs typeface="Tahoma" pitchFamily="34" charset="0"/>
              </a:rPr>
              <a:t>have</a:t>
            </a:r>
          </a:p>
          <a:p>
            <a:pPr lvl="2"/>
            <a:r>
              <a:rPr lang="en-GB" sz="3200" dirty="0" smtClean="0">
                <a:solidFill>
                  <a:schemeClr val="bg1"/>
                </a:solidFill>
                <a:latin typeface="Tahoma" pitchFamily="34" charset="0"/>
                <a:ea typeface="Tahoma" pitchFamily="34" charset="0"/>
                <a:cs typeface="Tahoma" pitchFamily="34" charset="0"/>
              </a:rPr>
              <a:t>Action </a:t>
            </a:r>
            <a:r>
              <a:rPr lang="en-GB" sz="3200" dirty="0">
                <a:solidFill>
                  <a:schemeClr val="bg1"/>
                </a:solidFill>
                <a:latin typeface="Tahoma" pitchFamily="34" charset="0"/>
                <a:ea typeface="Tahoma" pitchFamily="34" charset="0"/>
                <a:cs typeface="Tahoma" pitchFamily="34" charset="0"/>
              </a:rPr>
              <a:t>for God’s people and His </a:t>
            </a:r>
            <a:r>
              <a:rPr lang="en-GB" sz="3200" dirty="0" smtClean="0">
                <a:solidFill>
                  <a:schemeClr val="bg1"/>
                </a:solidFill>
                <a:latin typeface="Tahoma" pitchFamily="34" charset="0"/>
                <a:ea typeface="Tahoma" pitchFamily="34" charset="0"/>
                <a:cs typeface="Tahoma" pitchFamily="34" charset="0"/>
              </a:rPr>
              <a:t>glory</a:t>
            </a:r>
          </a:p>
          <a:p>
            <a:pPr lvl="3"/>
            <a:r>
              <a:rPr lang="en-GB" sz="3200" dirty="0" smtClean="0">
                <a:solidFill>
                  <a:schemeClr val="bg1"/>
                </a:solidFill>
                <a:latin typeface="Tahoma" pitchFamily="34" charset="0"/>
                <a:ea typeface="Tahoma" pitchFamily="34" charset="0"/>
                <a:cs typeface="Tahoma" pitchFamily="34" charset="0"/>
              </a:rPr>
              <a:t>Evangelism </a:t>
            </a:r>
            <a:r>
              <a:rPr lang="en-GB" sz="3200" dirty="0">
                <a:solidFill>
                  <a:schemeClr val="bg1"/>
                </a:solidFill>
                <a:latin typeface="Tahoma" pitchFamily="34" charset="0"/>
                <a:ea typeface="Tahoma" pitchFamily="34" charset="0"/>
                <a:cs typeface="Tahoma" pitchFamily="34" charset="0"/>
              </a:rPr>
              <a:t>(</a:t>
            </a:r>
            <a:r>
              <a:rPr lang="en-GB" sz="3200" dirty="0" smtClean="0">
                <a:solidFill>
                  <a:schemeClr val="bg1"/>
                </a:solidFill>
                <a:latin typeface="Tahoma" pitchFamily="34" charset="0"/>
                <a:ea typeface="Tahoma" pitchFamily="34" charset="0"/>
                <a:cs typeface="Tahoma" pitchFamily="34" charset="0"/>
              </a:rPr>
              <a:t>leaflets)</a:t>
            </a:r>
          </a:p>
          <a:p>
            <a:pPr lvl="3"/>
            <a:r>
              <a:rPr lang="en-GB" sz="3200" dirty="0" smtClean="0">
                <a:solidFill>
                  <a:schemeClr val="bg1"/>
                </a:solidFill>
                <a:latin typeface="Tahoma" pitchFamily="34" charset="0"/>
                <a:ea typeface="Tahoma" pitchFamily="34" charset="0"/>
                <a:cs typeface="Tahoma" pitchFamily="34" charset="0"/>
              </a:rPr>
              <a:t>Youth </a:t>
            </a:r>
            <a:r>
              <a:rPr lang="en-GB" sz="3200" dirty="0">
                <a:solidFill>
                  <a:schemeClr val="bg1"/>
                </a:solidFill>
                <a:latin typeface="Tahoma" pitchFamily="34" charset="0"/>
                <a:ea typeface="Tahoma" pitchFamily="34" charset="0"/>
                <a:cs typeface="Tahoma" pitchFamily="34" charset="0"/>
              </a:rPr>
              <a:t>work (prayer and what we can do).</a:t>
            </a:r>
          </a:p>
          <a:p>
            <a:pPr lvl="1"/>
            <a:r>
              <a:rPr lang="en-GB" sz="3200" dirty="0" smtClean="0">
                <a:solidFill>
                  <a:schemeClr val="bg1"/>
                </a:solidFill>
                <a:latin typeface="Tahoma" pitchFamily="34" charset="0"/>
                <a:ea typeface="Tahoma" pitchFamily="34" charset="0"/>
                <a:cs typeface="Tahoma" pitchFamily="34" charset="0"/>
              </a:rPr>
              <a:t>Mercy and benevolence</a:t>
            </a:r>
          </a:p>
          <a:p>
            <a:pPr lvl="2"/>
            <a:r>
              <a:rPr lang="en-GB" sz="3200" baseline="30000" dirty="0" smtClean="0">
                <a:solidFill>
                  <a:schemeClr val="bg1"/>
                </a:solidFill>
                <a:latin typeface="Tahoma" pitchFamily="34" charset="0"/>
                <a:ea typeface="Tahoma" pitchFamily="34" charset="0"/>
                <a:cs typeface="Tahoma" pitchFamily="34" charset="0"/>
              </a:rPr>
              <a:t>15</a:t>
            </a:r>
            <a:r>
              <a:rPr lang="en-GB" sz="3200" dirty="0">
                <a:solidFill>
                  <a:schemeClr val="bg1"/>
                </a:solidFill>
                <a:latin typeface="Tahoma" pitchFamily="34" charset="0"/>
                <a:ea typeface="Tahoma" pitchFamily="34" charset="0"/>
                <a:cs typeface="Tahoma" pitchFamily="34" charset="0"/>
              </a:rPr>
              <a:t> Suppose a brother or a sister is without clothes and daily food. </a:t>
            </a:r>
            <a:r>
              <a:rPr lang="en-GB" sz="3200" baseline="30000" dirty="0">
                <a:solidFill>
                  <a:schemeClr val="bg1"/>
                </a:solidFill>
                <a:latin typeface="Tahoma" pitchFamily="34" charset="0"/>
                <a:ea typeface="Tahoma" pitchFamily="34" charset="0"/>
                <a:cs typeface="Tahoma" pitchFamily="34" charset="0"/>
              </a:rPr>
              <a:t>16</a:t>
            </a:r>
            <a:r>
              <a:rPr lang="en-GB" sz="3200" dirty="0">
                <a:solidFill>
                  <a:schemeClr val="bg1"/>
                </a:solidFill>
                <a:latin typeface="Tahoma" pitchFamily="34" charset="0"/>
                <a:ea typeface="Tahoma" pitchFamily="34" charset="0"/>
                <a:cs typeface="Tahoma" pitchFamily="34" charset="0"/>
              </a:rPr>
              <a:t> If one of you says to them, ‘</a:t>
            </a:r>
            <a:r>
              <a:rPr lang="en-GB" sz="3200" b="1" dirty="0">
                <a:solidFill>
                  <a:schemeClr val="bg1"/>
                </a:solidFill>
                <a:latin typeface="Tahoma" pitchFamily="34" charset="0"/>
                <a:ea typeface="Tahoma" pitchFamily="34" charset="0"/>
                <a:cs typeface="Tahoma" pitchFamily="34" charset="0"/>
              </a:rPr>
              <a:t>Go in peace; keep warm and well fed</a:t>
            </a:r>
            <a:r>
              <a:rPr lang="en-GB" sz="3200" dirty="0">
                <a:solidFill>
                  <a:schemeClr val="bg1"/>
                </a:solidFill>
                <a:latin typeface="Tahoma" pitchFamily="34" charset="0"/>
                <a:ea typeface="Tahoma" pitchFamily="34" charset="0"/>
                <a:cs typeface="Tahoma" pitchFamily="34" charset="0"/>
              </a:rPr>
              <a:t>,’ but does nothing about their physical needs, </a:t>
            </a:r>
            <a:r>
              <a:rPr lang="en-GB" sz="3200" b="1" dirty="0">
                <a:solidFill>
                  <a:schemeClr val="bg1"/>
                </a:solidFill>
                <a:latin typeface="Tahoma" pitchFamily="34" charset="0"/>
                <a:ea typeface="Tahoma" pitchFamily="34" charset="0"/>
                <a:cs typeface="Tahoma" pitchFamily="34" charset="0"/>
              </a:rPr>
              <a:t>what good is it? </a:t>
            </a:r>
            <a:endParaRPr lang="en-GB" sz="3200" b="1" dirty="0" smtClean="0">
              <a:solidFill>
                <a:schemeClr val="bg1"/>
              </a:solidFill>
              <a:latin typeface="Tahoma" pitchFamily="34" charset="0"/>
              <a:ea typeface="Tahoma" pitchFamily="34" charset="0"/>
              <a:cs typeface="Tahoma" pitchFamily="34" charset="0"/>
            </a:endParaRPr>
          </a:p>
          <a:p>
            <a:pPr lvl="2"/>
            <a:r>
              <a:rPr lang="en-GB" sz="3200" dirty="0" smtClean="0">
                <a:solidFill>
                  <a:schemeClr val="bg1"/>
                </a:solidFill>
              </a:rPr>
              <a:t>No such thing as good wishes (see quote on notes)</a:t>
            </a:r>
            <a:endParaRPr lang="en-GB" sz="3200" dirty="0">
              <a:solidFill>
                <a:schemeClr val="bg1"/>
              </a:solidFill>
            </a:endParaRPr>
          </a:p>
          <a:p>
            <a:pPr lvl="2"/>
            <a:endParaRPr lang="en-GB" sz="3200" dirty="0">
              <a:solidFill>
                <a:schemeClr val="bg1"/>
              </a:solidFill>
            </a:endParaRPr>
          </a:p>
        </p:txBody>
      </p:sp>
    </p:spTree>
    <p:extLst>
      <p:ext uri="{BB962C8B-B14F-4D97-AF65-F5344CB8AC3E}">
        <p14:creationId xmlns:p14="http://schemas.microsoft.com/office/powerpoint/2010/main" val="273446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8614"/>
            <a:ext cx="8460432" cy="778098"/>
          </a:xfrm>
        </p:spPr>
        <p:txBody>
          <a:bodyPr/>
          <a:lstStyle/>
          <a:p>
            <a:r>
              <a:rPr lang="en-GB" sz="3600" dirty="0" smtClean="0">
                <a:solidFill>
                  <a:schemeClr val="bg1"/>
                </a:solidFill>
                <a:latin typeface="Tahoma" pitchFamily="34" charset="0"/>
                <a:ea typeface="Tahoma" pitchFamily="34" charset="0"/>
                <a:cs typeface="Tahoma" pitchFamily="34" charset="0"/>
              </a:rPr>
              <a:t>Faith and deeds</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92480" cy="5184576"/>
          </a:xfrm>
        </p:spPr>
        <p:txBody>
          <a:bodyPr>
            <a:noAutofit/>
          </a:bodyPr>
          <a:lstStyle/>
          <a:p>
            <a:r>
              <a:rPr lang="en-GB" sz="2200" dirty="0">
                <a:solidFill>
                  <a:schemeClr val="bg1"/>
                </a:solidFill>
              </a:rPr>
              <a:t>3 sermons that are closely related</a:t>
            </a:r>
            <a:r>
              <a:rPr lang="en-GB" sz="2200" dirty="0" smtClean="0">
                <a:solidFill>
                  <a:schemeClr val="bg1"/>
                </a:solidFill>
              </a:rPr>
              <a:t>. Listening and doing; The tongue, Faith and deeds.</a:t>
            </a:r>
          </a:p>
          <a:p>
            <a:r>
              <a:rPr lang="en-GB" sz="2200" dirty="0" smtClean="0">
                <a:solidFill>
                  <a:schemeClr val="bg1"/>
                </a:solidFill>
              </a:rPr>
              <a:t>Common theme – testing of our faith. </a:t>
            </a:r>
            <a:r>
              <a:rPr lang="en-GB" sz="2200" dirty="0">
                <a:solidFill>
                  <a:schemeClr val="bg1"/>
                </a:solidFill>
              </a:rPr>
              <a:t>Testing our faith is a big thing with James</a:t>
            </a:r>
          </a:p>
          <a:p>
            <a:pPr marL="0" indent="0">
              <a:spcBef>
                <a:spcPts val="0"/>
              </a:spcBef>
              <a:spcAft>
                <a:spcPts val="0"/>
              </a:spcAft>
              <a:buClrTx/>
              <a:buNone/>
              <a:defRPr/>
            </a:pPr>
            <a:r>
              <a:rPr lang="en-GB" sz="2200" dirty="0" smtClean="0">
                <a:solidFill>
                  <a:schemeClr val="bg1"/>
                </a:solidFill>
              </a:rPr>
              <a:t>	Listening and doing - test </a:t>
            </a:r>
            <a:r>
              <a:rPr lang="en-GB" sz="2200" dirty="0">
                <a:solidFill>
                  <a:schemeClr val="bg1"/>
                </a:solidFill>
              </a:rPr>
              <a:t>of </a:t>
            </a:r>
            <a:r>
              <a:rPr lang="en-GB" sz="2200" dirty="0" smtClean="0">
                <a:solidFill>
                  <a:schemeClr val="bg1"/>
                </a:solidFill>
              </a:rPr>
              <a:t>authenticity </a:t>
            </a:r>
            <a:r>
              <a:rPr lang="en-GB" sz="2200" dirty="0">
                <a:solidFill>
                  <a:schemeClr val="bg1"/>
                </a:solidFill>
              </a:rPr>
              <a:t>(slow to become angry. Man’s anger does not produce the righteous life God desires). </a:t>
            </a:r>
          </a:p>
          <a:p>
            <a:pPr marL="0" indent="0">
              <a:spcBef>
                <a:spcPts val="0"/>
              </a:spcBef>
              <a:spcAft>
                <a:spcPts val="0"/>
              </a:spcAft>
              <a:buClrTx/>
              <a:buNone/>
              <a:defRPr/>
            </a:pPr>
            <a:r>
              <a:rPr lang="en-GB" sz="2200" dirty="0" smtClean="0">
                <a:solidFill>
                  <a:schemeClr val="bg1"/>
                </a:solidFill>
              </a:rPr>
              <a:t>. </a:t>
            </a:r>
            <a:r>
              <a:rPr lang="en-GB" sz="2200" dirty="0">
                <a:solidFill>
                  <a:schemeClr val="bg1"/>
                </a:solidFill>
              </a:rPr>
              <a:t>“do not merely listen to the word and so deceive yourselves.  Do what it says”. </a:t>
            </a:r>
            <a:r>
              <a:rPr lang="en-GB" sz="2200" dirty="0" smtClean="0">
                <a:solidFill>
                  <a:schemeClr val="bg1"/>
                </a:solidFill>
              </a:rPr>
              <a:t>1v22</a:t>
            </a:r>
          </a:p>
          <a:p>
            <a:pPr marL="0" indent="0">
              <a:spcBef>
                <a:spcPts val="0"/>
              </a:spcBef>
              <a:spcAft>
                <a:spcPts val="0"/>
              </a:spcAft>
              <a:buClrTx/>
              <a:buNone/>
              <a:defRPr/>
            </a:pPr>
            <a:endParaRPr lang="en-GB" sz="2200" dirty="0">
              <a:solidFill>
                <a:schemeClr val="bg1"/>
              </a:solidFill>
            </a:endParaRPr>
          </a:p>
          <a:p>
            <a:pPr marL="0" indent="0">
              <a:spcBef>
                <a:spcPts val="0"/>
              </a:spcBef>
              <a:spcAft>
                <a:spcPts val="0"/>
              </a:spcAft>
              <a:buClrTx/>
              <a:buNone/>
              <a:defRPr/>
            </a:pPr>
            <a:r>
              <a:rPr lang="en-GB" sz="2200" dirty="0" smtClean="0">
                <a:solidFill>
                  <a:schemeClr val="bg1"/>
                </a:solidFill>
              </a:rPr>
              <a:t>The </a:t>
            </a:r>
            <a:r>
              <a:rPr lang="en-GB" sz="2200" dirty="0">
                <a:solidFill>
                  <a:schemeClr val="bg1"/>
                </a:solidFill>
              </a:rPr>
              <a:t>test of the Tongue starts in </a:t>
            </a:r>
            <a:r>
              <a:rPr lang="en-GB" sz="2200" b="1" dirty="0">
                <a:solidFill>
                  <a:schemeClr val="bg1"/>
                </a:solidFill>
              </a:rPr>
              <a:t>1v26</a:t>
            </a:r>
            <a:r>
              <a:rPr lang="en-GB" sz="2200" dirty="0">
                <a:solidFill>
                  <a:schemeClr val="bg1"/>
                </a:solidFill>
              </a:rPr>
              <a:t> “if anyone considers himself religious and yet does not keep a tight rein on his tongue he deceives himself and his religion is worthless”. </a:t>
            </a:r>
          </a:p>
          <a:p>
            <a:pPr marL="0" indent="0">
              <a:spcBef>
                <a:spcPts val="0"/>
              </a:spcBef>
              <a:spcAft>
                <a:spcPts val="0"/>
              </a:spcAft>
              <a:buClrTx/>
              <a:buNone/>
              <a:defRPr/>
            </a:pPr>
            <a:endParaRPr lang="en-GB" sz="2200" dirty="0">
              <a:solidFill>
                <a:schemeClr val="bg1"/>
              </a:solidFill>
            </a:endParaRPr>
          </a:p>
          <a:p>
            <a:pPr marL="0" indent="0">
              <a:spcBef>
                <a:spcPts val="0"/>
              </a:spcBef>
              <a:spcAft>
                <a:spcPts val="0"/>
              </a:spcAft>
              <a:buClrTx/>
              <a:buNone/>
              <a:defRPr/>
            </a:pPr>
            <a:r>
              <a:rPr lang="en-GB" sz="2200" dirty="0" smtClean="0">
                <a:solidFill>
                  <a:schemeClr val="bg1"/>
                </a:solidFill>
              </a:rPr>
              <a:t>Test the </a:t>
            </a:r>
            <a:r>
              <a:rPr lang="en-GB" sz="2200" dirty="0">
                <a:solidFill>
                  <a:schemeClr val="bg1"/>
                </a:solidFill>
              </a:rPr>
              <a:t>direction of our </a:t>
            </a:r>
            <a:r>
              <a:rPr lang="en-GB" sz="2200" dirty="0" smtClean="0">
                <a:solidFill>
                  <a:schemeClr val="bg1"/>
                </a:solidFill>
              </a:rPr>
              <a:t>lives- </a:t>
            </a:r>
            <a:r>
              <a:rPr lang="en-GB" sz="2200" b="1" dirty="0">
                <a:solidFill>
                  <a:schemeClr val="bg1"/>
                </a:solidFill>
              </a:rPr>
              <a:t>not being double minded </a:t>
            </a:r>
            <a:r>
              <a:rPr lang="en-GB" sz="2200" dirty="0">
                <a:solidFill>
                  <a:schemeClr val="bg1"/>
                </a:solidFill>
              </a:rPr>
              <a:t>– </a:t>
            </a:r>
            <a:r>
              <a:rPr lang="en-GB" sz="2200" dirty="0" smtClean="0">
                <a:solidFill>
                  <a:schemeClr val="bg1"/>
                </a:solidFill>
              </a:rPr>
              <a:t>including </a:t>
            </a:r>
            <a:r>
              <a:rPr lang="en-GB" sz="2200" dirty="0">
                <a:solidFill>
                  <a:schemeClr val="bg1"/>
                </a:solidFill>
              </a:rPr>
              <a:t>our speech - </a:t>
            </a:r>
            <a:r>
              <a:rPr lang="en-GB" sz="2200" b="1" dirty="0" smtClean="0">
                <a:solidFill>
                  <a:schemeClr val="bg1"/>
                </a:solidFill>
              </a:rPr>
              <a:t>3v9-10</a:t>
            </a:r>
            <a:r>
              <a:rPr lang="en-GB" sz="2200" dirty="0" smtClean="0">
                <a:solidFill>
                  <a:schemeClr val="bg1"/>
                </a:solidFill>
              </a:rPr>
              <a:t> </a:t>
            </a:r>
            <a:r>
              <a:rPr lang="en-GB" sz="2200" dirty="0">
                <a:solidFill>
                  <a:schemeClr val="bg1"/>
                </a:solidFill>
              </a:rPr>
              <a:t>“With the tongue we praise our Lord and Father, and with it we curse human beings, who have been made in God’s likeness. </a:t>
            </a:r>
            <a:r>
              <a:rPr lang="en-GB" sz="2200" dirty="0">
                <a:solidFill>
                  <a:schemeClr val="bg1"/>
                </a:solidFill>
              </a:rPr>
              <a:t>Out of the same mouth come praise and cursing. My brothers and sisters, this should not be.”</a:t>
            </a:r>
          </a:p>
          <a:p>
            <a:pPr marL="0" indent="0">
              <a:spcBef>
                <a:spcPts val="0"/>
              </a:spcBef>
              <a:spcAft>
                <a:spcPts val="0"/>
              </a:spcAft>
              <a:buClrTx/>
              <a:buNone/>
              <a:defRPr/>
            </a:pPr>
            <a:endParaRPr lang="en-GB" sz="22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868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460432" cy="778098"/>
          </a:xfrm>
        </p:spPr>
        <p:txBody>
          <a:bodyPr/>
          <a:lstStyle/>
          <a:p>
            <a:r>
              <a:rPr lang="en-GB" sz="3600" dirty="0" smtClean="0">
                <a:solidFill>
                  <a:schemeClr val="bg1"/>
                </a:solidFill>
                <a:latin typeface="Tahoma" pitchFamily="34" charset="0"/>
                <a:ea typeface="Tahoma" pitchFamily="34" charset="0"/>
                <a:cs typeface="Tahoma" pitchFamily="34" charset="0"/>
              </a:rPr>
              <a:t>Faith and deeds</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1268760"/>
            <a:ext cx="8892480" cy="5184576"/>
          </a:xfrm>
        </p:spPr>
        <p:txBody>
          <a:bodyPr>
            <a:normAutofit/>
          </a:bodyPr>
          <a:lstStyle/>
          <a:p>
            <a:r>
              <a:rPr lang="en-GB" sz="4000" dirty="0" smtClean="0">
                <a:solidFill>
                  <a:schemeClr val="bg1"/>
                </a:solidFill>
                <a:latin typeface="Tahoma" pitchFamily="34" charset="0"/>
                <a:ea typeface="Tahoma" pitchFamily="34" charset="0"/>
                <a:cs typeface="Tahoma" pitchFamily="34" charset="0"/>
              </a:rPr>
              <a:t>Where I hope to go today</a:t>
            </a:r>
          </a:p>
          <a:p>
            <a:r>
              <a:rPr lang="en-GB" sz="4000" dirty="0" smtClean="0">
                <a:solidFill>
                  <a:schemeClr val="bg1"/>
                </a:solidFill>
                <a:latin typeface="Tahoma" pitchFamily="34" charset="0"/>
                <a:ea typeface="Tahoma" pitchFamily="34" charset="0"/>
                <a:cs typeface="Tahoma" pitchFamily="34" charset="0"/>
              </a:rPr>
              <a:t>Passages</a:t>
            </a:r>
            <a:r>
              <a:rPr lang="en-GB" sz="4000" dirty="0" smtClean="0">
                <a:solidFill>
                  <a:srgbClr val="00B050"/>
                </a:solidFill>
                <a:latin typeface="Tahoma" pitchFamily="34" charset="0"/>
                <a:ea typeface="Tahoma" pitchFamily="34" charset="0"/>
                <a:cs typeface="Tahoma" pitchFamily="34" charset="0"/>
              </a:rPr>
              <a:t> </a:t>
            </a:r>
            <a:r>
              <a:rPr lang="en-GB" sz="4000" dirty="0" smtClean="0">
                <a:solidFill>
                  <a:schemeClr val="bg1"/>
                </a:solidFill>
                <a:latin typeface="Tahoma" pitchFamily="34" charset="0"/>
                <a:ea typeface="Tahoma" pitchFamily="34" charset="0"/>
                <a:cs typeface="Tahoma" pitchFamily="34" charset="0"/>
              </a:rPr>
              <a:t>2v14-26 – follow it</a:t>
            </a:r>
            <a:endParaRPr lang="en-GB" sz="4000" dirty="0">
              <a:solidFill>
                <a:schemeClr val="bg1"/>
              </a:solidFill>
              <a:latin typeface="Tahoma" pitchFamily="34" charset="0"/>
              <a:ea typeface="Tahoma" pitchFamily="34" charset="0"/>
              <a:cs typeface="Tahoma" pitchFamily="34" charset="0"/>
            </a:endParaRPr>
          </a:p>
          <a:p>
            <a:pPr lvl="1"/>
            <a:r>
              <a:rPr lang="en-GB" sz="4000" dirty="0" smtClean="0">
                <a:solidFill>
                  <a:schemeClr val="bg1"/>
                </a:solidFill>
                <a:latin typeface="Tahoma" pitchFamily="34" charset="0"/>
                <a:ea typeface="Tahoma" pitchFamily="34" charset="0"/>
                <a:cs typeface="Tahoma" pitchFamily="34" charset="0"/>
              </a:rPr>
              <a:t>Clarity – see what James is saying</a:t>
            </a:r>
          </a:p>
          <a:p>
            <a:pPr lvl="1"/>
            <a:r>
              <a:rPr lang="en-GB" sz="4000" dirty="0" smtClean="0">
                <a:solidFill>
                  <a:schemeClr val="bg1"/>
                </a:solidFill>
                <a:latin typeface="Tahoma" pitchFamily="34" charset="0"/>
                <a:ea typeface="Tahoma" pitchFamily="34" charset="0"/>
                <a:cs typeface="Tahoma" pitchFamily="34" charset="0"/>
              </a:rPr>
              <a:t>Conflict</a:t>
            </a:r>
          </a:p>
          <a:p>
            <a:pPr lvl="1"/>
            <a:r>
              <a:rPr lang="en-GB" sz="4000" dirty="0" smtClean="0">
                <a:solidFill>
                  <a:schemeClr val="bg1"/>
                </a:solidFill>
                <a:latin typeface="Tahoma" pitchFamily="34" charset="0"/>
                <a:ea typeface="Tahoma" pitchFamily="34" charset="0"/>
                <a:cs typeface="Tahoma" pitchFamily="34" charset="0"/>
              </a:rPr>
              <a:t>Context and illustrations</a:t>
            </a:r>
          </a:p>
          <a:p>
            <a:pPr lvl="1"/>
            <a:r>
              <a:rPr lang="en-GB" sz="4000" dirty="0" smtClean="0">
                <a:solidFill>
                  <a:schemeClr val="bg1"/>
                </a:solidFill>
                <a:latin typeface="Tahoma" pitchFamily="34" charset="0"/>
                <a:ea typeface="Tahoma" pitchFamily="34" charset="0"/>
                <a:cs typeface="Tahoma" pitchFamily="34" charset="0"/>
              </a:rPr>
              <a:t>Challenge</a:t>
            </a:r>
          </a:p>
          <a:p>
            <a:pPr lvl="1"/>
            <a:endParaRPr lang="en-GB" sz="4000" dirty="0">
              <a:solidFill>
                <a:schemeClr val="bg1"/>
              </a:solidFill>
            </a:endParaRPr>
          </a:p>
        </p:txBody>
      </p:sp>
    </p:spTree>
    <p:extLst>
      <p:ext uri="{BB962C8B-B14F-4D97-AF65-F5344CB8AC3E}">
        <p14:creationId xmlns:p14="http://schemas.microsoft.com/office/powerpoint/2010/main" val="412589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Faith and deeds 2v14-26</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836712"/>
            <a:ext cx="8928992" cy="5832648"/>
          </a:xfrm>
        </p:spPr>
        <p:txBody>
          <a:bodyPr>
            <a:noAutofit/>
          </a:bodyPr>
          <a:lstStyle/>
          <a:p>
            <a:r>
              <a:rPr lang="en-GB" sz="3400" baseline="30000" dirty="0" smtClean="0">
                <a:solidFill>
                  <a:schemeClr val="bg1"/>
                </a:solidFill>
                <a:latin typeface="Tahoma" pitchFamily="34" charset="0"/>
                <a:ea typeface="Tahoma" pitchFamily="34" charset="0"/>
                <a:cs typeface="Tahoma" pitchFamily="34" charset="0"/>
              </a:rPr>
              <a:t>14</a:t>
            </a:r>
            <a:r>
              <a:rPr lang="en-GB" sz="3400" baseline="30000" dirty="0">
                <a:solidFill>
                  <a:schemeClr val="bg1"/>
                </a:solidFill>
                <a:latin typeface="Tahoma" pitchFamily="34" charset="0"/>
                <a:ea typeface="Tahoma" pitchFamily="34" charset="0"/>
                <a:cs typeface="Tahoma" pitchFamily="34" charset="0"/>
              </a:rPr>
              <a:t> </a:t>
            </a:r>
            <a:r>
              <a:rPr lang="en-GB" sz="3400" dirty="0">
                <a:solidFill>
                  <a:schemeClr val="bg1"/>
                </a:solidFill>
                <a:latin typeface="Tahoma" pitchFamily="34" charset="0"/>
                <a:ea typeface="Tahoma" pitchFamily="34" charset="0"/>
                <a:cs typeface="Tahoma" pitchFamily="34" charset="0"/>
              </a:rPr>
              <a:t>What good is it, </a:t>
            </a:r>
            <a:r>
              <a:rPr lang="en-GB" sz="3400" b="1" dirty="0">
                <a:solidFill>
                  <a:schemeClr val="bg1"/>
                </a:solidFill>
                <a:latin typeface="Tahoma" pitchFamily="34" charset="0"/>
                <a:ea typeface="Tahoma" pitchFamily="34" charset="0"/>
                <a:cs typeface="Tahoma" pitchFamily="34" charset="0"/>
              </a:rPr>
              <a:t>my brothers and sisters</a:t>
            </a:r>
            <a:r>
              <a:rPr lang="en-GB" sz="3400" dirty="0">
                <a:solidFill>
                  <a:schemeClr val="bg1"/>
                </a:solidFill>
                <a:latin typeface="Tahoma" pitchFamily="34" charset="0"/>
                <a:ea typeface="Tahoma" pitchFamily="34" charset="0"/>
                <a:cs typeface="Tahoma" pitchFamily="34" charset="0"/>
              </a:rPr>
              <a:t>, if someone </a:t>
            </a:r>
            <a:r>
              <a:rPr lang="en-GB" sz="3400" b="1" dirty="0">
                <a:solidFill>
                  <a:schemeClr val="bg1"/>
                </a:solidFill>
                <a:latin typeface="Tahoma" pitchFamily="34" charset="0"/>
                <a:ea typeface="Tahoma" pitchFamily="34" charset="0"/>
                <a:cs typeface="Tahoma" pitchFamily="34" charset="0"/>
              </a:rPr>
              <a:t>claims</a:t>
            </a:r>
            <a:r>
              <a:rPr lang="en-GB" sz="3400" dirty="0">
                <a:solidFill>
                  <a:schemeClr val="bg1"/>
                </a:solidFill>
                <a:latin typeface="Tahoma" pitchFamily="34" charset="0"/>
                <a:ea typeface="Tahoma" pitchFamily="34" charset="0"/>
                <a:cs typeface="Tahoma" pitchFamily="34" charset="0"/>
              </a:rPr>
              <a:t> to have faith but has no deeds? Can such faith save them? </a:t>
            </a:r>
            <a:r>
              <a:rPr lang="en-GB" sz="3400" baseline="30000" dirty="0">
                <a:solidFill>
                  <a:schemeClr val="bg1"/>
                </a:solidFill>
                <a:latin typeface="Tahoma" pitchFamily="34" charset="0"/>
                <a:ea typeface="Tahoma" pitchFamily="34" charset="0"/>
                <a:cs typeface="Tahoma" pitchFamily="34" charset="0"/>
              </a:rPr>
              <a:t>15</a:t>
            </a:r>
            <a:r>
              <a:rPr lang="en-GB" sz="3400" dirty="0">
                <a:solidFill>
                  <a:schemeClr val="bg1"/>
                </a:solidFill>
                <a:latin typeface="Tahoma" pitchFamily="34" charset="0"/>
                <a:ea typeface="Tahoma" pitchFamily="34" charset="0"/>
                <a:cs typeface="Tahoma" pitchFamily="34" charset="0"/>
              </a:rPr>
              <a:t> Suppose a brother or a sister is without clothes and daily food. </a:t>
            </a:r>
            <a:r>
              <a:rPr lang="en-GB" sz="3400" baseline="30000" dirty="0">
                <a:solidFill>
                  <a:schemeClr val="bg1"/>
                </a:solidFill>
                <a:latin typeface="Tahoma" pitchFamily="34" charset="0"/>
                <a:ea typeface="Tahoma" pitchFamily="34" charset="0"/>
                <a:cs typeface="Tahoma" pitchFamily="34" charset="0"/>
              </a:rPr>
              <a:t>16</a:t>
            </a:r>
            <a:r>
              <a:rPr lang="en-GB" sz="3400" dirty="0">
                <a:solidFill>
                  <a:schemeClr val="bg1"/>
                </a:solidFill>
                <a:latin typeface="Tahoma" pitchFamily="34" charset="0"/>
                <a:ea typeface="Tahoma" pitchFamily="34" charset="0"/>
                <a:cs typeface="Tahoma" pitchFamily="34" charset="0"/>
              </a:rPr>
              <a:t> If one of you says to them, ‘</a:t>
            </a:r>
            <a:r>
              <a:rPr lang="en-GB" sz="3400" b="1" dirty="0">
                <a:solidFill>
                  <a:schemeClr val="bg1"/>
                </a:solidFill>
                <a:latin typeface="Tahoma" pitchFamily="34" charset="0"/>
                <a:ea typeface="Tahoma" pitchFamily="34" charset="0"/>
                <a:cs typeface="Tahoma" pitchFamily="34" charset="0"/>
              </a:rPr>
              <a:t>Go in peace; keep warm and well fed</a:t>
            </a:r>
            <a:r>
              <a:rPr lang="en-GB" sz="3400" dirty="0">
                <a:solidFill>
                  <a:schemeClr val="bg1"/>
                </a:solidFill>
                <a:latin typeface="Tahoma" pitchFamily="34" charset="0"/>
                <a:ea typeface="Tahoma" pitchFamily="34" charset="0"/>
                <a:cs typeface="Tahoma" pitchFamily="34" charset="0"/>
              </a:rPr>
              <a:t>,’ but does nothing about their physical needs, </a:t>
            </a:r>
            <a:r>
              <a:rPr lang="en-GB" sz="3400" b="1" dirty="0">
                <a:solidFill>
                  <a:schemeClr val="bg1"/>
                </a:solidFill>
                <a:latin typeface="Tahoma" pitchFamily="34" charset="0"/>
                <a:ea typeface="Tahoma" pitchFamily="34" charset="0"/>
                <a:cs typeface="Tahoma" pitchFamily="34" charset="0"/>
              </a:rPr>
              <a:t>what good is it?</a:t>
            </a:r>
            <a:r>
              <a:rPr lang="en-GB" sz="3400" dirty="0">
                <a:solidFill>
                  <a:schemeClr val="bg1"/>
                </a:solidFill>
                <a:latin typeface="Tahoma" pitchFamily="34" charset="0"/>
                <a:ea typeface="Tahoma" pitchFamily="34" charset="0"/>
                <a:cs typeface="Tahoma" pitchFamily="34" charset="0"/>
              </a:rPr>
              <a:t> </a:t>
            </a:r>
            <a:r>
              <a:rPr lang="en-GB" sz="3400" baseline="30000" dirty="0">
                <a:solidFill>
                  <a:schemeClr val="bg1"/>
                </a:solidFill>
                <a:latin typeface="Tahoma" pitchFamily="34" charset="0"/>
                <a:ea typeface="Tahoma" pitchFamily="34" charset="0"/>
                <a:cs typeface="Tahoma" pitchFamily="34" charset="0"/>
              </a:rPr>
              <a:t>17</a:t>
            </a:r>
            <a:r>
              <a:rPr lang="en-GB" sz="3400" dirty="0">
                <a:solidFill>
                  <a:schemeClr val="bg1"/>
                </a:solidFill>
                <a:latin typeface="Tahoma" pitchFamily="34" charset="0"/>
                <a:ea typeface="Tahoma" pitchFamily="34" charset="0"/>
                <a:cs typeface="Tahoma" pitchFamily="34" charset="0"/>
              </a:rPr>
              <a:t> In the same way, faith by itself, if it is not accompanied by action, is </a:t>
            </a:r>
            <a:r>
              <a:rPr lang="en-GB" sz="3400" b="1" dirty="0">
                <a:solidFill>
                  <a:schemeClr val="bg1"/>
                </a:solidFill>
                <a:latin typeface="Tahoma" pitchFamily="34" charset="0"/>
                <a:ea typeface="Tahoma" pitchFamily="34" charset="0"/>
                <a:cs typeface="Tahoma" pitchFamily="34" charset="0"/>
              </a:rPr>
              <a:t>dead</a:t>
            </a:r>
            <a:r>
              <a:rPr lang="en-GB" sz="3400" dirty="0" smtClean="0">
                <a:solidFill>
                  <a:schemeClr val="bg1"/>
                </a:solidFill>
                <a:latin typeface="Tahoma" pitchFamily="34" charset="0"/>
                <a:ea typeface="Tahoma" pitchFamily="34" charset="0"/>
                <a:cs typeface="Tahoma" pitchFamily="34" charset="0"/>
              </a:rPr>
              <a:t>.</a:t>
            </a:r>
            <a:endParaRPr lang="en-GB" sz="34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96000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Faith and deeds 2v14-26</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836712"/>
            <a:ext cx="8928992" cy="5832648"/>
          </a:xfrm>
        </p:spPr>
        <p:txBody>
          <a:bodyPr>
            <a:noAutofit/>
          </a:bodyPr>
          <a:lstStyle/>
          <a:p>
            <a:r>
              <a:rPr lang="en-GB" sz="3600" baseline="30000" dirty="0" smtClean="0">
                <a:solidFill>
                  <a:schemeClr val="bg1"/>
                </a:solidFill>
                <a:latin typeface="Tahoma" pitchFamily="34" charset="0"/>
                <a:ea typeface="Tahoma" pitchFamily="34" charset="0"/>
                <a:cs typeface="Tahoma" pitchFamily="34" charset="0"/>
              </a:rPr>
              <a:t>18</a:t>
            </a:r>
            <a:r>
              <a:rPr lang="en-GB" sz="3600" dirty="0">
                <a:solidFill>
                  <a:schemeClr val="bg1"/>
                </a:solidFill>
                <a:latin typeface="Tahoma" pitchFamily="34" charset="0"/>
                <a:ea typeface="Tahoma" pitchFamily="34" charset="0"/>
                <a:cs typeface="Tahoma" pitchFamily="34" charset="0"/>
              </a:rPr>
              <a:t> But someone will say, ‘You have faith; I have deeds.’ Show me your faith without deeds, and I will show you my faith by my deeds. </a:t>
            </a:r>
            <a:endParaRPr lang="en-GB" sz="3600" dirty="0" smtClean="0">
              <a:solidFill>
                <a:schemeClr val="bg1"/>
              </a:solidFill>
              <a:latin typeface="Tahoma" pitchFamily="34" charset="0"/>
              <a:ea typeface="Tahoma" pitchFamily="34" charset="0"/>
              <a:cs typeface="Tahoma" pitchFamily="34" charset="0"/>
            </a:endParaRPr>
          </a:p>
          <a:p>
            <a:r>
              <a:rPr lang="en-GB" sz="3600" baseline="30000" dirty="0" smtClean="0">
                <a:solidFill>
                  <a:schemeClr val="bg1"/>
                </a:solidFill>
                <a:latin typeface="Tahoma" pitchFamily="34" charset="0"/>
                <a:ea typeface="Tahoma" pitchFamily="34" charset="0"/>
                <a:cs typeface="Tahoma" pitchFamily="34" charset="0"/>
              </a:rPr>
              <a:t>19</a:t>
            </a:r>
            <a:r>
              <a:rPr lang="en-GB" sz="3600" dirty="0">
                <a:solidFill>
                  <a:schemeClr val="bg1"/>
                </a:solidFill>
                <a:latin typeface="Tahoma" pitchFamily="34" charset="0"/>
                <a:ea typeface="Tahoma" pitchFamily="34" charset="0"/>
                <a:cs typeface="Tahoma" pitchFamily="34" charset="0"/>
              </a:rPr>
              <a:t> You believe that there is one God. Good! Even the demons believe that – and shudder</a:t>
            </a:r>
            <a:r>
              <a:rPr lang="en-GB" sz="3600" dirty="0" smtClean="0">
                <a:solidFill>
                  <a:schemeClr val="bg1"/>
                </a:solidFill>
                <a:latin typeface="Tahoma" pitchFamily="34" charset="0"/>
                <a:ea typeface="Tahoma" pitchFamily="34" charset="0"/>
                <a:cs typeface="Tahoma" pitchFamily="34" charset="0"/>
              </a:rPr>
              <a:t>.</a:t>
            </a:r>
            <a:r>
              <a:rPr lang="en-GB" sz="3600" baseline="30000" dirty="0">
                <a:solidFill>
                  <a:schemeClr val="bg1"/>
                </a:solidFill>
              </a:rPr>
              <a:t> 20 </a:t>
            </a:r>
            <a:r>
              <a:rPr lang="en-GB" sz="3600" dirty="0">
                <a:solidFill>
                  <a:schemeClr val="bg1"/>
                </a:solidFill>
                <a:latin typeface="Tahoma" pitchFamily="34" charset="0"/>
                <a:ea typeface="Tahoma" pitchFamily="34" charset="0"/>
                <a:cs typeface="Tahoma" pitchFamily="34" charset="0"/>
              </a:rPr>
              <a:t>You foolish person, do you want evidence that faith without deeds is useless</a:t>
            </a:r>
            <a:r>
              <a:rPr lang="en-GB" sz="3600" dirty="0" smtClean="0">
                <a:solidFill>
                  <a:schemeClr val="bg1"/>
                </a:solidFill>
                <a:latin typeface="Tahoma" pitchFamily="34" charset="0"/>
                <a:ea typeface="Tahoma" pitchFamily="34" charset="0"/>
                <a:cs typeface="Tahoma" pitchFamily="34" charset="0"/>
              </a:rPr>
              <a:t>?</a:t>
            </a:r>
            <a:endParaRPr lang="en-GB" sz="3600" dirty="0"/>
          </a:p>
        </p:txBody>
      </p:sp>
    </p:spTree>
    <p:extLst>
      <p:ext uri="{BB962C8B-B14F-4D97-AF65-F5344CB8AC3E}">
        <p14:creationId xmlns:p14="http://schemas.microsoft.com/office/powerpoint/2010/main" val="37950605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Faith and deeds 2v14-26</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836712"/>
            <a:ext cx="8928992" cy="5832648"/>
          </a:xfrm>
        </p:spPr>
        <p:txBody>
          <a:bodyPr>
            <a:noAutofit/>
          </a:bodyPr>
          <a:lstStyle/>
          <a:p>
            <a:r>
              <a:rPr lang="en-GB" sz="3400" baseline="30000" dirty="0" smtClean="0">
                <a:solidFill>
                  <a:schemeClr val="bg1"/>
                </a:solidFill>
              </a:rPr>
              <a:t>21</a:t>
            </a:r>
            <a:r>
              <a:rPr lang="en-GB" sz="3400" baseline="30000" dirty="0">
                <a:solidFill>
                  <a:schemeClr val="bg1"/>
                </a:solidFill>
              </a:rPr>
              <a:t> </a:t>
            </a:r>
            <a:r>
              <a:rPr lang="en-GB" sz="3400" dirty="0">
                <a:solidFill>
                  <a:schemeClr val="bg1"/>
                </a:solidFill>
              </a:rPr>
              <a:t>Was not our father Abraham considered righteous for what he did when he offered his son Isaac on the altar? </a:t>
            </a:r>
            <a:r>
              <a:rPr lang="en-GB" sz="3400" baseline="30000" dirty="0">
                <a:solidFill>
                  <a:schemeClr val="bg1"/>
                </a:solidFill>
              </a:rPr>
              <a:t>22 </a:t>
            </a:r>
            <a:r>
              <a:rPr lang="en-GB" sz="3400" dirty="0">
                <a:solidFill>
                  <a:schemeClr val="bg1"/>
                </a:solidFill>
              </a:rPr>
              <a:t>You see that his faith and his actions were working together, and his faith was made complete by what he did. </a:t>
            </a:r>
            <a:endParaRPr lang="en-GB" sz="3400" dirty="0" smtClean="0">
              <a:solidFill>
                <a:schemeClr val="bg1"/>
              </a:solidFill>
            </a:endParaRPr>
          </a:p>
          <a:p>
            <a:r>
              <a:rPr lang="en-GB" sz="3400" baseline="30000" dirty="0" smtClean="0">
                <a:solidFill>
                  <a:schemeClr val="bg1"/>
                </a:solidFill>
              </a:rPr>
              <a:t>23</a:t>
            </a:r>
            <a:r>
              <a:rPr lang="en-GB" sz="3400" baseline="30000" dirty="0">
                <a:solidFill>
                  <a:schemeClr val="bg1"/>
                </a:solidFill>
              </a:rPr>
              <a:t> </a:t>
            </a:r>
            <a:r>
              <a:rPr lang="en-GB" sz="3400" dirty="0">
                <a:solidFill>
                  <a:schemeClr val="bg1"/>
                </a:solidFill>
              </a:rPr>
              <a:t>And the scripture </a:t>
            </a:r>
            <a:r>
              <a:rPr lang="en-GB" sz="3400" b="1" dirty="0">
                <a:solidFill>
                  <a:schemeClr val="bg1"/>
                </a:solidFill>
              </a:rPr>
              <a:t>was fulfilled </a:t>
            </a:r>
            <a:r>
              <a:rPr lang="en-GB" sz="3400" dirty="0">
                <a:solidFill>
                  <a:schemeClr val="bg1"/>
                </a:solidFill>
              </a:rPr>
              <a:t>that says, ‘Abraham believed God, and it was credited to him as righteousness,’ and he was called God’s friend. </a:t>
            </a:r>
            <a:r>
              <a:rPr lang="en-GB" sz="3400" baseline="30000" dirty="0">
                <a:solidFill>
                  <a:schemeClr val="bg1"/>
                </a:solidFill>
              </a:rPr>
              <a:t>24 </a:t>
            </a:r>
            <a:r>
              <a:rPr lang="en-GB" sz="3400" dirty="0">
                <a:solidFill>
                  <a:schemeClr val="bg1"/>
                </a:solidFill>
              </a:rPr>
              <a:t>You see that a person is considered righteous by what they do and not by faith alone.</a:t>
            </a:r>
          </a:p>
          <a:p>
            <a:endParaRPr lang="en-GB" sz="2800" dirty="0">
              <a:solidFill>
                <a:schemeClr val="bg1"/>
              </a:solidFill>
              <a:latin typeface="Tahoma" pitchFamily="34" charset="0"/>
              <a:ea typeface="Tahoma" pitchFamily="34" charset="0"/>
              <a:cs typeface="Tahoma" pitchFamily="34" charset="0"/>
            </a:endParaRPr>
          </a:p>
          <a:p>
            <a:endParaRPr lang="en-GB" sz="2800" dirty="0"/>
          </a:p>
        </p:txBody>
      </p:sp>
    </p:spTree>
    <p:extLst>
      <p:ext uri="{BB962C8B-B14F-4D97-AF65-F5344CB8AC3E}">
        <p14:creationId xmlns:p14="http://schemas.microsoft.com/office/powerpoint/2010/main" val="2753013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Faith and deeds 2v14-26</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836712"/>
            <a:ext cx="8928992" cy="5832648"/>
          </a:xfrm>
        </p:spPr>
        <p:txBody>
          <a:bodyPr>
            <a:noAutofit/>
          </a:bodyPr>
          <a:lstStyle/>
          <a:p>
            <a:r>
              <a:rPr lang="en-GB" sz="3600" baseline="30000" dirty="0" smtClean="0">
                <a:solidFill>
                  <a:schemeClr val="bg1"/>
                </a:solidFill>
              </a:rPr>
              <a:t>25</a:t>
            </a:r>
            <a:r>
              <a:rPr lang="en-GB" sz="3600" baseline="30000" dirty="0">
                <a:solidFill>
                  <a:schemeClr val="bg1"/>
                </a:solidFill>
              </a:rPr>
              <a:t> </a:t>
            </a:r>
            <a:r>
              <a:rPr lang="en-GB" sz="3600" dirty="0">
                <a:solidFill>
                  <a:schemeClr val="bg1"/>
                </a:solidFill>
              </a:rPr>
              <a:t>In the same way, was not even </a:t>
            </a:r>
            <a:r>
              <a:rPr lang="en-GB" sz="3600" dirty="0" err="1">
                <a:solidFill>
                  <a:schemeClr val="bg1"/>
                </a:solidFill>
              </a:rPr>
              <a:t>Rahab</a:t>
            </a:r>
            <a:r>
              <a:rPr lang="en-GB" sz="3600" dirty="0">
                <a:solidFill>
                  <a:schemeClr val="bg1"/>
                </a:solidFill>
              </a:rPr>
              <a:t> the prostitute considered righteous for what she did when she gave lodging to the spies and sent them off in a different direction? </a:t>
            </a:r>
            <a:endParaRPr lang="en-GB" sz="3600" dirty="0" smtClean="0">
              <a:solidFill>
                <a:schemeClr val="bg1"/>
              </a:solidFill>
            </a:endParaRPr>
          </a:p>
          <a:p>
            <a:r>
              <a:rPr lang="en-GB" sz="3600" baseline="30000" dirty="0" smtClean="0">
                <a:solidFill>
                  <a:schemeClr val="bg1"/>
                </a:solidFill>
              </a:rPr>
              <a:t>26</a:t>
            </a:r>
            <a:r>
              <a:rPr lang="en-GB" sz="3600" baseline="30000" dirty="0">
                <a:solidFill>
                  <a:schemeClr val="bg1"/>
                </a:solidFill>
              </a:rPr>
              <a:t> </a:t>
            </a:r>
            <a:r>
              <a:rPr lang="en-GB" sz="3600" dirty="0">
                <a:solidFill>
                  <a:schemeClr val="bg1"/>
                </a:solidFill>
              </a:rPr>
              <a:t>As the body without the spirit is dead, so faith without deeds is dead.</a:t>
            </a:r>
          </a:p>
          <a:p>
            <a:endParaRPr lang="en-GB" sz="2800" dirty="0">
              <a:solidFill>
                <a:schemeClr val="bg1"/>
              </a:solidFill>
              <a:latin typeface="Tahoma" pitchFamily="34" charset="0"/>
              <a:ea typeface="Tahoma" pitchFamily="34" charset="0"/>
              <a:cs typeface="Tahoma" pitchFamily="34" charset="0"/>
            </a:endParaRPr>
          </a:p>
          <a:p>
            <a:endParaRPr lang="en-GB" sz="2800" dirty="0"/>
          </a:p>
        </p:txBody>
      </p:sp>
    </p:spTree>
    <p:extLst>
      <p:ext uri="{BB962C8B-B14F-4D97-AF65-F5344CB8AC3E}">
        <p14:creationId xmlns:p14="http://schemas.microsoft.com/office/powerpoint/2010/main" val="521438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Clarity – what is he saying 2v14-20</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836712"/>
            <a:ext cx="8928992" cy="5832648"/>
          </a:xfrm>
        </p:spPr>
        <p:txBody>
          <a:bodyPr>
            <a:noAutofit/>
          </a:bodyPr>
          <a:lstStyle/>
          <a:p>
            <a:r>
              <a:rPr lang="en-GB" sz="2800" baseline="30000" dirty="0" smtClean="0">
                <a:solidFill>
                  <a:schemeClr val="bg1"/>
                </a:solidFill>
                <a:latin typeface="Tahoma" pitchFamily="34" charset="0"/>
                <a:ea typeface="Tahoma" pitchFamily="34" charset="0"/>
                <a:cs typeface="Tahoma" pitchFamily="34" charset="0"/>
              </a:rPr>
              <a:t>14</a:t>
            </a:r>
            <a:r>
              <a:rPr lang="en-GB" sz="2800" baseline="30000" dirty="0">
                <a:solidFill>
                  <a:srgbClr val="0070C0"/>
                </a:solidFill>
                <a:latin typeface="Tahoma" pitchFamily="34" charset="0"/>
                <a:ea typeface="Tahoma" pitchFamily="34" charset="0"/>
                <a:cs typeface="Tahoma" pitchFamily="34" charset="0"/>
              </a:rPr>
              <a:t> </a:t>
            </a:r>
            <a:r>
              <a:rPr lang="en-GB" sz="2800" dirty="0">
                <a:solidFill>
                  <a:srgbClr val="0070C0"/>
                </a:solidFill>
                <a:latin typeface="Tahoma" pitchFamily="34" charset="0"/>
                <a:ea typeface="Tahoma" pitchFamily="34" charset="0"/>
                <a:cs typeface="Tahoma" pitchFamily="34" charset="0"/>
              </a:rPr>
              <a:t>What good is it</a:t>
            </a:r>
            <a:r>
              <a:rPr lang="en-GB" sz="2800" dirty="0">
                <a:solidFill>
                  <a:schemeClr val="bg1"/>
                </a:solidFill>
                <a:latin typeface="Tahoma" pitchFamily="34" charset="0"/>
                <a:ea typeface="Tahoma" pitchFamily="34" charset="0"/>
                <a:cs typeface="Tahoma" pitchFamily="34" charset="0"/>
              </a:rPr>
              <a:t>, my </a:t>
            </a:r>
            <a:r>
              <a:rPr lang="en-GB" sz="2800" dirty="0">
                <a:solidFill>
                  <a:srgbClr val="FF0000"/>
                </a:solidFill>
                <a:latin typeface="Tahoma" pitchFamily="34" charset="0"/>
                <a:ea typeface="Tahoma" pitchFamily="34" charset="0"/>
                <a:cs typeface="Tahoma" pitchFamily="34" charset="0"/>
              </a:rPr>
              <a:t>brothers and sisters</a:t>
            </a:r>
            <a:r>
              <a:rPr lang="en-GB" sz="2800" dirty="0">
                <a:solidFill>
                  <a:schemeClr val="bg1"/>
                </a:solidFill>
                <a:latin typeface="Tahoma" pitchFamily="34" charset="0"/>
                <a:ea typeface="Tahoma" pitchFamily="34" charset="0"/>
                <a:cs typeface="Tahoma" pitchFamily="34" charset="0"/>
              </a:rPr>
              <a:t>, if someone </a:t>
            </a:r>
            <a:r>
              <a:rPr lang="en-GB" sz="2800" dirty="0">
                <a:solidFill>
                  <a:srgbClr val="FF0000"/>
                </a:solidFill>
                <a:latin typeface="Tahoma" pitchFamily="34" charset="0"/>
                <a:ea typeface="Tahoma" pitchFamily="34" charset="0"/>
                <a:cs typeface="Tahoma" pitchFamily="34" charset="0"/>
              </a:rPr>
              <a:t>claims</a:t>
            </a:r>
            <a:r>
              <a:rPr lang="en-GB" sz="2800" dirty="0">
                <a:solidFill>
                  <a:schemeClr val="bg1"/>
                </a:solidFill>
                <a:latin typeface="Tahoma" pitchFamily="34" charset="0"/>
                <a:ea typeface="Tahoma" pitchFamily="34" charset="0"/>
                <a:cs typeface="Tahoma" pitchFamily="34" charset="0"/>
              </a:rPr>
              <a:t> to have faith but has no deeds? </a:t>
            </a:r>
            <a:r>
              <a:rPr lang="en-GB" sz="2800" dirty="0">
                <a:solidFill>
                  <a:srgbClr val="0070C0"/>
                </a:solidFill>
                <a:latin typeface="Tahoma" pitchFamily="34" charset="0"/>
                <a:ea typeface="Tahoma" pitchFamily="34" charset="0"/>
                <a:cs typeface="Tahoma" pitchFamily="34" charset="0"/>
              </a:rPr>
              <a:t>Can such faith save them? </a:t>
            </a:r>
            <a:endParaRPr lang="en-GB" sz="2800" dirty="0" smtClean="0">
              <a:solidFill>
                <a:srgbClr val="0070C0"/>
              </a:solidFill>
              <a:latin typeface="Tahoma" pitchFamily="34" charset="0"/>
              <a:ea typeface="Tahoma" pitchFamily="34" charset="0"/>
              <a:cs typeface="Tahoma" pitchFamily="34" charset="0"/>
            </a:endParaRPr>
          </a:p>
          <a:p>
            <a:endParaRPr lang="en-GB" sz="2800" baseline="30000" dirty="0">
              <a:solidFill>
                <a:srgbClr val="0070C0"/>
              </a:solidFill>
              <a:latin typeface="Tahoma" pitchFamily="34" charset="0"/>
              <a:ea typeface="Tahoma" pitchFamily="34" charset="0"/>
              <a:cs typeface="Tahoma" pitchFamily="34" charset="0"/>
            </a:endParaRPr>
          </a:p>
          <a:p>
            <a:r>
              <a:rPr lang="en-GB" sz="2800" baseline="30000" dirty="0" smtClean="0">
                <a:solidFill>
                  <a:schemeClr val="bg1"/>
                </a:solidFill>
                <a:latin typeface="Tahoma" pitchFamily="34" charset="0"/>
                <a:ea typeface="Tahoma" pitchFamily="34" charset="0"/>
                <a:cs typeface="Tahoma" pitchFamily="34" charset="0"/>
              </a:rPr>
              <a:t>15</a:t>
            </a:r>
            <a:r>
              <a:rPr lang="en-GB" sz="2800" dirty="0">
                <a:solidFill>
                  <a:schemeClr val="bg1"/>
                </a:solidFill>
                <a:latin typeface="Tahoma" pitchFamily="34" charset="0"/>
                <a:ea typeface="Tahoma" pitchFamily="34" charset="0"/>
                <a:cs typeface="Tahoma" pitchFamily="34" charset="0"/>
              </a:rPr>
              <a:t> Suppose a brother or a sister is without clothes and daily food. </a:t>
            </a:r>
            <a:r>
              <a:rPr lang="en-GB" sz="2800" baseline="30000" dirty="0">
                <a:solidFill>
                  <a:schemeClr val="bg1"/>
                </a:solidFill>
                <a:latin typeface="Tahoma" pitchFamily="34" charset="0"/>
                <a:ea typeface="Tahoma" pitchFamily="34" charset="0"/>
                <a:cs typeface="Tahoma" pitchFamily="34" charset="0"/>
              </a:rPr>
              <a:t>16</a:t>
            </a:r>
            <a:r>
              <a:rPr lang="en-GB" sz="2800" dirty="0">
                <a:solidFill>
                  <a:schemeClr val="bg1"/>
                </a:solidFill>
                <a:latin typeface="Tahoma" pitchFamily="34" charset="0"/>
                <a:ea typeface="Tahoma" pitchFamily="34" charset="0"/>
                <a:cs typeface="Tahoma" pitchFamily="34" charset="0"/>
              </a:rPr>
              <a:t> If one of you says to them, ‘Go in peace; keep warm and well fed,’ but does nothing about their physical needs, </a:t>
            </a:r>
            <a:r>
              <a:rPr lang="en-GB" sz="2800" dirty="0">
                <a:solidFill>
                  <a:srgbClr val="0070C0"/>
                </a:solidFill>
                <a:latin typeface="Tahoma" pitchFamily="34" charset="0"/>
                <a:ea typeface="Tahoma" pitchFamily="34" charset="0"/>
                <a:cs typeface="Tahoma" pitchFamily="34" charset="0"/>
              </a:rPr>
              <a:t>what good is it? </a:t>
            </a:r>
            <a:r>
              <a:rPr lang="en-GB" sz="2800" baseline="30000" dirty="0">
                <a:solidFill>
                  <a:schemeClr val="bg1"/>
                </a:solidFill>
                <a:latin typeface="Tahoma" pitchFamily="34" charset="0"/>
                <a:ea typeface="Tahoma" pitchFamily="34" charset="0"/>
                <a:cs typeface="Tahoma" pitchFamily="34" charset="0"/>
              </a:rPr>
              <a:t>17</a:t>
            </a:r>
            <a:r>
              <a:rPr lang="en-GB" sz="2800" dirty="0">
                <a:solidFill>
                  <a:schemeClr val="bg1"/>
                </a:solidFill>
                <a:latin typeface="Tahoma" pitchFamily="34" charset="0"/>
                <a:ea typeface="Tahoma" pitchFamily="34" charset="0"/>
                <a:cs typeface="Tahoma" pitchFamily="34" charset="0"/>
              </a:rPr>
              <a:t> In the same way, faith by itself, if it is not accompanied by action, is </a:t>
            </a:r>
            <a:r>
              <a:rPr lang="en-GB" sz="2800" dirty="0" smtClean="0">
                <a:solidFill>
                  <a:schemeClr val="bg1"/>
                </a:solidFill>
                <a:latin typeface="Tahoma" pitchFamily="34" charset="0"/>
                <a:ea typeface="Tahoma" pitchFamily="34" charset="0"/>
                <a:cs typeface="Tahoma" pitchFamily="34" charset="0"/>
              </a:rPr>
              <a:t>dead…………</a:t>
            </a:r>
            <a:endParaRPr lang="en-GB" sz="2800" dirty="0">
              <a:solidFill>
                <a:schemeClr val="bg1"/>
              </a:solidFill>
              <a:latin typeface="Tahoma" pitchFamily="34" charset="0"/>
              <a:ea typeface="Tahoma" pitchFamily="34" charset="0"/>
              <a:cs typeface="Tahoma" pitchFamily="34" charset="0"/>
            </a:endParaRPr>
          </a:p>
          <a:p>
            <a:r>
              <a:rPr lang="en-GB" sz="2800" baseline="30000" dirty="0" smtClean="0">
                <a:solidFill>
                  <a:schemeClr val="bg1"/>
                </a:solidFill>
              </a:rPr>
              <a:t>20</a:t>
            </a:r>
            <a:r>
              <a:rPr lang="en-GB" sz="2800" baseline="30000" dirty="0">
                <a:solidFill>
                  <a:schemeClr val="bg1"/>
                </a:solidFill>
              </a:rPr>
              <a:t> </a:t>
            </a:r>
            <a:r>
              <a:rPr lang="en-GB" sz="2800" dirty="0">
                <a:solidFill>
                  <a:schemeClr val="bg1"/>
                </a:solidFill>
                <a:latin typeface="Tahoma" pitchFamily="34" charset="0"/>
                <a:ea typeface="Tahoma" pitchFamily="34" charset="0"/>
                <a:cs typeface="Tahoma" pitchFamily="34" charset="0"/>
              </a:rPr>
              <a:t>You foolish person, do you want evidence that faith without deeds is useless</a:t>
            </a:r>
            <a:r>
              <a:rPr lang="en-GB" sz="2800" dirty="0" smtClean="0">
                <a:solidFill>
                  <a:schemeClr val="bg1"/>
                </a:solidFill>
                <a:latin typeface="Tahoma" pitchFamily="34" charset="0"/>
                <a:ea typeface="Tahoma" pitchFamily="34" charset="0"/>
                <a:cs typeface="Tahoma" pitchFamily="34" charset="0"/>
              </a:rPr>
              <a:t>?</a:t>
            </a:r>
            <a:endParaRPr lang="en-GB" sz="2800" dirty="0"/>
          </a:p>
        </p:txBody>
      </p:sp>
    </p:spTree>
    <p:extLst>
      <p:ext uri="{BB962C8B-B14F-4D97-AF65-F5344CB8AC3E}">
        <p14:creationId xmlns:p14="http://schemas.microsoft.com/office/powerpoint/2010/main" val="209870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what others said 2v18-19</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692696"/>
            <a:ext cx="8928992" cy="6048672"/>
          </a:xfrm>
        </p:spPr>
        <p:txBody>
          <a:bodyPr>
            <a:noAutofit/>
          </a:bodyPr>
          <a:lstStyle/>
          <a:p>
            <a:r>
              <a:rPr lang="en-GB" sz="2000" baseline="30000" dirty="0" smtClean="0">
                <a:solidFill>
                  <a:schemeClr val="bg1"/>
                </a:solidFill>
                <a:latin typeface="Tahoma" pitchFamily="34" charset="0"/>
                <a:ea typeface="Tahoma" pitchFamily="34" charset="0"/>
                <a:cs typeface="Tahoma" pitchFamily="34" charset="0"/>
              </a:rPr>
              <a:t>18</a:t>
            </a:r>
            <a:r>
              <a:rPr lang="en-GB" sz="2000" dirty="0">
                <a:solidFill>
                  <a:schemeClr val="bg1"/>
                </a:solidFill>
                <a:latin typeface="Tahoma" pitchFamily="34" charset="0"/>
                <a:ea typeface="Tahoma" pitchFamily="34" charset="0"/>
                <a:cs typeface="Tahoma" pitchFamily="34" charset="0"/>
              </a:rPr>
              <a:t> But someone will say, ‘You have faith; I have deeds.’ </a:t>
            </a:r>
            <a:r>
              <a:rPr lang="en-GB" sz="2000" b="1" dirty="0">
                <a:solidFill>
                  <a:schemeClr val="bg1"/>
                </a:solidFill>
                <a:latin typeface="Tahoma" pitchFamily="34" charset="0"/>
                <a:ea typeface="Tahoma" pitchFamily="34" charset="0"/>
                <a:cs typeface="Tahoma" pitchFamily="34" charset="0"/>
              </a:rPr>
              <a:t>Show me your faith without deeds, and I will show you my faith by my deeds</a:t>
            </a:r>
            <a:r>
              <a:rPr lang="en-GB" sz="2000" dirty="0">
                <a:solidFill>
                  <a:schemeClr val="bg1"/>
                </a:solidFill>
                <a:latin typeface="Tahoma" pitchFamily="34" charset="0"/>
                <a:ea typeface="Tahoma" pitchFamily="34" charset="0"/>
                <a:cs typeface="Tahoma" pitchFamily="34" charset="0"/>
              </a:rPr>
              <a:t>. </a:t>
            </a:r>
            <a:r>
              <a:rPr lang="en-GB" sz="2000" baseline="30000" dirty="0">
                <a:solidFill>
                  <a:schemeClr val="bg1"/>
                </a:solidFill>
                <a:latin typeface="Tahoma" pitchFamily="34" charset="0"/>
                <a:ea typeface="Tahoma" pitchFamily="34" charset="0"/>
                <a:cs typeface="Tahoma" pitchFamily="34" charset="0"/>
              </a:rPr>
              <a:t>19</a:t>
            </a:r>
            <a:r>
              <a:rPr lang="en-GB" sz="2000" dirty="0">
                <a:solidFill>
                  <a:schemeClr val="bg1"/>
                </a:solidFill>
                <a:latin typeface="Tahoma" pitchFamily="34" charset="0"/>
                <a:ea typeface="Tahoma" pitchFamily="34" charset="0"/>
                <a:cs typeface="Tahoma" pitchFamily="34" charset="0"/>
              </a:rPr>
              <a:t> You believe that there is one God. Good! Even the demons believe that – and shudder</a:t>
            </a:r>
            <a:r>
              <a:rPr lang="en-GB" sz="2000" dirty="0" smtClean="0">
                <a:solidFill>
                  <a:schemeClr val="bg1"/>
                </a:solidFill>
                <a:latin typeface="Tahoma" pitchFamily="34" charset="0"/>
                <a:ea typeface="Tahoma" pitchFamily="34" charset="0"/>
                <a:cs typeface="Tahoma" pitchFamily="34" charset="0"/>
              </a:rPr>
              <a:t>.</a:t>
            </a:r>
            <a:r>
              <a:rPr lang="en-GB" sz="2000" baseline="30000" dirty="0">
                <a:solidFill>
                  <a:schemeClr val="bg1"/>
                </a:solidFill>
              </a:rPr>
              <a:t> </a:t>
            </a:r>
            <a:endParaRPr lang="en-GB" sz="2000" baseline="30000" dirty="0" smtClean="0">
              <a:solidFill>
                <a:schemeClr val="bg1"/>
              </a:solidFill>
            </a:endParaRPr>
          </a:p>
          <a:p>
            <a:r>
              <a:rPr lang="en-GB" sz="2000" dirty="0" smtClean="0">
                <a:solidFill>
                  <a:schemeClr val="bg1"/>
                </a:solidFill>
                <a:latin typeface="Tahoma" pitchFamily="34" charset="0"/>
                <a:ea typeface="Tahoma" pitchFamily="34" charset="0"/>
                <a:cs typeface="Tahoma" pitchFamily="34" charset="0"/>
              </a:rPr>
              <a:t>The </a:t>
            </a:r>
            <a:r>
              <a:rPr lang="en-GB" sz="2000" dirty="0">
                <a:solidFill>
                  <a:schemeClr val="bg1"/>
                </a:solidFill>
                <a:latin typeface="Tahoma" pitchFamily="34" charset="0"/>
                <a:ea typeface="Tahoma" pitchFamily="34" charset="0"/>
                <a:cs typeface="Tahoma" pitchFamily="34" charset="0"/>
              </a:rPr>
              <a:t>argument put </a:t>
            </a:r>
            <a:r>
              <a:rPr lang="en-GB" sz="2000" dirty="0" smtClean="0">
                <a:solidFill>
                  <a:schemeClr val="bg1"/>
                </a:solidFill>
                <a:latin typeface="Tahoma" pitchFamily="34" charset="0"/>
                <a:ea typeface="Tahoma" pitchFamily="34" charset="0"/>
                <a:cs typeface="Tahoma" pitchFamily="34" charset="0"/>
              </a:rPr>
              <a:t>forward </a:t>
            </a:r>
            <a:r>
              <a:rPr lang="en-GB" sz="2000" dirty="0">
                <a:solidFill>
                  <a:schemeClr val="bg1"/>
                </a:solidFill>
                <a:latin typeface="Tahoma" pitchFamily="34" charset="0"/>
                <a:ea typeface="Tahoma" pitchFamily="34" charset="0"/>
                <a:cs typeface="Tahoma" pitchFamily="34" charset="0"/>
              </a:rPr>
              <a:t>– different types of Christian – </a:t>
            </a:r>
          </a:p>
          <a:p>
            <a:pPr lvl="1"/>
            <a:r>
              <a:rPr lang="en-GB" sz="2000" dirty="0" smtClean="0">
                <a:solidFill>
                  <a:schemeClr val="bg1"/>
                </a:solidFill>
                <a:latin typeface="Tahoma" pitchFamily="34" charset="0"/>
                <a:ea typeface="Tahoma" pitchFamily="34" charset="0"/>
                <a:cs typeface="Tahoma" pitchFamily="34" charset="0"/>
              </a:rPr>
              <a:t>Theology </a:t>
            </a:r>
            <a:r>
              <a:rPr lang="en-GB" sz="2000" dirty="0">
                <a:solidFill>
                  <a:schemeClr val="bg1"/>
                </a:solidFill>
                <a:latin typeface="Tahoma" pitchFamily="34" charset="0"/>
                <a:ea typeface="Tahoma" pitchFamily="34" charset="0"/>
                <a:cs typeface="Tahoma" pitchFamily="34" charset="0"/>
              </a:rPr>
              <a:t>vs. </a:t>
            </a:r>
            <a:r>
              <a:rPr lang="en-GB" sz="2000" dirty="0" smtClean="0">
                <a:solidFill>
                  <a:schemeClr val="bg1"/>
                </a:solidFill>
                <a:latin typeface="Tahoma" pitchFamily="34" charset="0"/>
                <a:ea typeface="Tahoma" pitchFamily="34" charset="0"/>
                <a:cs typeface="Tahoma" pitchFamily="34" charset="0"/>
              </a:rPr>
              <a:t>Actions/Head </a:t>
            </a:r>
            <a:r>
              <a:rPr lang="en-GB" sz="2000" dirty="0" err="1">
                <a:solidFill>
                  <a:schemeClr val="bg1"/>
                </a:solidFill>
                <a:latin typeface="Tahoma" pitchFamily="34" charset="0"/>
                <a:ea typeface="Tahoma" pitchFamily="34" charset="0"/>
                <a:cs typeface="Tahoma" pitchFamily="34" charset="0"/>
              </a:rPr>
              <a:t>vs</a:t>
            </a:r>
            <a:r>
              <a:rPr lang="en-GB" sz="2000" dirty="0">
                <a:solidFill>
                  <a:schemeClr val="bg1"/>
                </a:solidFill>
                <a:latin typeface="Tahoma" pitchFamily="34" charset="0"/>
                <a:ea typeface="Tahoma" pitchFamily="34" charset="0"/>
                <a:cs typeface="Tahoma" pitchFamily="34" charset="0"/>
              </a:rPr>
              <a:t> H</a:t>
            </a:r>
            <a:r>
              <a:rPr lang="en-GB" sz="2000" dirty="0" smtClean="0">
                <a:solidFill>
                  <a:schemeClr val="bg1"/>
                </a:solidFill>
                <a:latin typeface="Tahoma" pitchFamily="34" charset="0"/>
                <a:ea typeface="Tahoma" pitchFamily="34" charset="0"/>
                <a:cs typeface="Tahoma" pitchFamily="34" charset="0"/>
              </a:rPr>
              <a:t>ands/Doctrine </a:t>
            </a:r>
            <a:r>
              <a:rPr lang="en-GB" sz="2000" dirty="0">
                <a:solidFill>
                  <a:schemeClr val="bg1"/>
                </a:solidFill>
                <a:latin typeface="Tahoma" pitchFamily="34" charset="0"/>
                <a:ea typeface="Tahoma" pitchFamily="34" charset="0"/>
                <a:cs typeface="Tahoma" pitchFamily="34" charset="0"/>
              </a:rPr>
              <a:t>vs. Doing.  </a:t>
            </a:r>
            <a:endParaRPr lang="en-GB" sz="2000" dirty="0" smtClean="0">
              <a:solidFill>
                <a:schemeClr val="bg1"/>
              </a:solidFill>
              <a:latin typeface="Tahoma" pitchFamily="34" charset="0"/>
              <a:ea typeface="Tahoma" pitchFamily="34" charset="0"/>
              <a:cs typeface="Tahoma" pitchFamily="34" charset="0"/>
            </a:endParaRPr>
          </a:p>
          <a:p>
            <a:pPr marL="914400" lvl="2" indent="0">
              <a:buNone/>
            </a:pPr>
            <a:r>
              <a:rPr lang="en-GB" sz="2000" dirty="0" smtClean="0">
                <a:solidFill>
                  <a:schemeClr val="bg1"/>
                </a:solidFill>
                <a:latin typeface="Tahoma" pitchFamily="34" charset="0"/>
                <a:ea typeface="Tahoma" pitchFamily="34" charset="0"/>
                <a:cs typeface="Tahoma" pitchFamily="34" charset="0"/>
              </a:rPr>
              <a:t>Some </a:t>
            </a:r>
            <a:r>
              <a:rPr lang="en-GB" sz="2000" dirty="0">
                <a:solidFill>
                  <a:schemeClr val="bg1"/>
                </a:solidFill>
                <a:latin typeface="Tahoma" pitchFamily="34" charset="0"/>
                <a:ea typeface="Tahoma" pitchFamily="34" charset="0"/>
                <a:cs typeface="Tahoma" pitchFamily="34" charset="0"/>
              </a:rPr>
              <a:t>see the split of Elders and Deacons as being along these lines</a:t>
            </a:r>
            <a:r>
              <a:rPr lang="en-GB" sz="2000" dirty="0" smtClean="0">
                <a:solidFill>
                  <a:schemeClr val="bg1"/>
                </a:solidFill>
                <a:latin typeface="Tahoma" pitchFamily="34" charset="0"/>
                <a:ea typeface="Tahoma" pitchFamily="34" charset="0"/>
                <a:cs typeface="Tahoma" pitchFamily="34" charset="0"/>
              </a:rPr>
              <a:t>. (</a:t>
            </a:r>
            <a:r>
              <a:rPr lang="en-GB" sz="2000" b="1" dirty="0" smtClean="0">
                <a:solidFill>
                  <a:schemeClr val="bg1"/>
                </a:solidFill>
                <a:latin typeface="Tahoma" pitchFamily="34" charset="0"/>
                <a:ea typeface="Tahoma" pitchFamily="34" charset="0"/>
                <a:cs typeface="Tahoma" pitchFamily="34" charset="0"/>
              </a:rPr>
              <a:t>see notes</a:t>
            </a:r>
            <a:r>
              <a:rPr lang="en-GB" sz="2000" dirty="0" smtClean="0">
                <a:solidFill>
                  <a:schemeClr val="bg1"/>
                </a:solidFill>
                <a:latin typeface="Tahoma" pitchFamily="34" charset="0"/>
                <a:ea typeface="Tahoma" pitchFamily="34" charset="0"/>
                <a:cs typeface="Tahoma" pitchFamily="34" charset="0"/>
              </a:rPr>
              <a:t>)</a:t>
            </a:r>
          </a:p>
          <a:p>
            <a:pPr lvl="1"/>
            <a:r>
              <a:rPr lang="en-GB" sz="2000" dirty="0" smtClean="0">
                <a:solidFill>
                  <a:schemeClr val="bg1"/>
                </a:solidFill>
                <a:latin typeface="Tahoma" pitchFamily="34" charset="0"/>
                <a:ea typeface="Tahoma" pitchFamily="34" charset="0"/>
                <a:cs typeface="Tahoma" pitchFamily="34" charset="0"/>
              </a:rPr>
              <a:t>Not two types at all (3 possible combinations f, d, </a:t>
            </a:r>
            <a:r>
              <a:rPr lang="en-GB" sz="2000" dirty="0" err="1" smtClean="0">
                <a:solidFill>
                  <a:schemeClr val="bg1"/>
                </a:solidFill>
                <a:latin typeface="Tahoma" pitchFamily="34" charset="0"/>
                <a:ea typeface="Tahoma" pitchFamily="34" charset="0"/>
                <a:cs typeface="Tahoma" pitchFamily="34" charset="0"/>
              </a:rPr>
              <a:t>f+d</a:t>
            </a:r>
            <a:r>
              <a:rPr lang="en-GB" sz="2000" dirty="0" smtClean="0">
                <a:solidFill>
                  <a:schemeClr val="bg1"/>
                </a:solidFill>
                <a:latin typeface="Tahoma" pitchFamily="34" charset="0"/>
                <a:ea typeface="Tahoma" pitchFamily="34" charset="0"/>
                <a:cs typeface="Tahoma" pitchFamily="34" charset="0"/>
              </a:rPr>
              <a:t>)</a:t>
            </a:r>
          </a:p>
          <a:p>
            <a:pPr marL="914400" lvl="2" indent="0">
              <a:buNone/>
            </a:pPr>
            <a:r>
              <a:rPr lang="en-GB" sz="2000" dirty="0" smtClean="0">
                <a:solidFill>
                  <a:schemeClr val="bg1"/>
                </a:solidFill>
                <a:latin typeface="Tahoma" pitchFamily="34" charset="0"/>
                <a:ea typeface="Tahoma" pitchFamily="34" charset="0"/>
                <a:cs typeface="Tahoma" pitchFamily="34" charset="0"/>
              </a:rPr>
              <a:t>F </a:t>
            </a:r>
            <a:r>
              <a:rPr lang="en-GB" sz="2000" dirty="0" smtClean="0">
                <a:solidFill>
                  <a:schemeClr val="bg1"/>
                </a:solidFill>
                <a:latin typeface="Tahoma" pitchFamily="34" charset="0"/>
                <a:ea typeface="Tahoma" pitchFamily="34" charset="0"/>
                <a:cs typeface="Tahoma" pitchFamily="34" charset="0"/>
              </a:rPr>
              <a:t>– (v18b) Cannot </a:t>
            </a:r>
            <a:r>
              <a:rPr lang="en-GB" sz="2000" dirty="0" smtClean="0">
                <a:solidFill>
                  <a:schemeClr val="bg1"/>
                </a:solidFill>
                <a:latin typeface="Tahoma" pitchFamily="34" charset="0"/>
                <a:ea typeface="Tahoma" pitchFamily="34" charset="0"/>
                <a:cs typeface="Tahoma" pitchFamily="34" charset="0"/>
              </a:rPr>
              <a:t>see faith- only its effect – no deeds/no </a:t>
            </a:r>
            <a:r>
              <a:rPr lang="en-GB" sz="2000" dirty="0" smtClean="0">
                <a:solidFill>
                  <a:schemeClr val="bg1"/>
                </a:solidFill>
                <a:latin typeface="Tahoma" pitchFamily="34" charset="0"/>
                <a:ea typeface="Tahoma" pitchFamily="34" charset="0"/>
                <a:cs typeface="Tahoma" pitchFamily="34" charset="0"/>
              </a:rPr>
              <a:t>faith (wind &amp; trees)</a:t>
            </a:r>
            <a:endParaRPr lang="en-GB" sz="2000" dirty="0" smtClean="0">
              <a:solidFill>
                <a:schemeClr val="bg1"/>
              </a:solidFill>
              <a:latin typeface="Tahoma" pitchFamily="34" charset="0"/>
              <a:ea typeface="Tahoma" pitchFamily="34" charset="0"/>
              <a:cs typeface="Tahoma" pitchFamily="34" charset="0"/>
            </a:endParaRPr>
          </a:p>
          <a:p>
            <a:pPr marL="914400" lvl="2" indent="0">
              <a:buNone/>
            </a:pPr>
            <a:r>
              <a:rPr lang="en-GB" sz="2000" dirty="0" smtClean="0">
                <a:solidFill>
                  <a:schemeClr val="bg1"/>
                </a:solidFill>
                <a:latin typeface="Tahoma" pitchFamily="34" charset="0"/>
                <a:ea typeface="Tahoma" pitchFamily="34" charset="0"/>
                <a:cs typeface="Tahoma" pitchFamily="34" charset="0"/>
              </a:rPr>
              <a:t>F – </a:t>
            </a:r>
            <a:r>
              <a:rPr lang="en-GB" sz="2000" dirty="0">
                <a:solidFill>
                  <a:schemeClr val="bg1"/>
                </a:solidFill>
                <a:latin typeface="Tahoma" pitchFamily="34" charset="0"/>
                <a:ea typeface="Tahoma" pitchFamily="34" charset="0"/>
                <a:cs typeface="Tahoma" pitchFamily="34" charset="0"/>
              </a:rPr>
              <a:t>Orthodox – source </a:t>
            </a:r>
            <a:r>
              <a:rPr lang="en-GB" sz="2000" dirty="0" err="1" smtClean="0">
                <a:solidFill>
                  <a:schemeClr val="bg1"/>
                </a:solidFill>
                <a:latin typeface="Tahoma" pitchFamily="34" charset="0"/>
                <a:ea typeface="Tahoma" pitchFamily="34" charset="0"/>
                <a:cs typeface="Tahoma" pitchFamily="34" charset="0"/>
              </a:rPr>
              <a:t>Deut</a:t>
            </a:r>
            <a:r>
              <a:rPr lang="en-GB" sz="2000" dirty="0" smtClean="0">
                <a:solidFill>
                  <a:schemeClr val="bg1"/>
                </a:solidFill>
                <a:latin typeface="Tahoma" pitchFamily="34" charset="0"/>
                <a:ea typeface="Tahoma" pitchFamily="34" charset="0"/>
                <a:cs typeface="Tahoma" pitchFamily="34" charset="0"/>
              </a:rPr>
              <a:t> but </a:t>
            </a:r>
            <a:r>
              <a:rPr lang="en-GB" sz="2000" dirty="0">
                <a:solidFill>
                  <a:schemeClr val="bg1"/>
                </a:solidFill>
                <a:latin typeface="Tahoma" pitchFamily="34" charset="0"/>
                <a:ea typeface="Tahoma" pitchFamily="34" charset="0"/>
                <a:cs typeface="Tahoma" pitchFamily="34" charset="0"/>
              </a:rPr>
              <a:t>keeps </a:t>
            </a:r>
            <a:r>
              <a:rPr lang="en-GB" sz="2000" dirty="0" smtClean="0">
                <a:solidFill>
                  <a:schemeClr val="bg1"/>
                </a:solidFill>
                <a:latin typeface="Tahoma" pitchFamily="34" charset="0"/>
                <a:ea typeface="Tahoma" pitchFamily="34" charset="0"/>
                <a:cs typeface="Tahoma" pitchFamily="34" charset="0"/>
              </a:rPr>
              <a:t>bad company (v19</a:t>
            </a:r>
            <a:r>
              <a:rPr lang="en-GB" sz="2000" dirty="0" smtClean="0">
                <a:solidFill>
                  <a:schemeClr val="bg1"/>
                </a:solidFill>
                <a:latin typeface="Tahoma" pitchFamily="34" charset="0"/>
                <a:ea typeface="Tahoma" pitchFamily="34" charset="0"/>
                <a:cs typeface="Tahoma" pitchFamily="34" charset="0"/>
              </a:rPr>
              <a:t>)</a:t>
            </a:r>
          </a:p>
          <a:p>
            <a:pPr marL="914400" lvl="2" indent="0">
              <a:buNone/>
            </a:pPr>
            <a:r>
              <a:rPr lang="en-GB" sz="2000" dirty="0" smtClean="0">
                <a:solidFill>
                  <a:schemeClr val="bg1"/>
                </a:solidFill>
                <a:latin typeface="Tahoma" pitchFamily="34" charset="0"/>
                <a:ea typeface="Tahoma" pitchFamily="34" charset="0"/>
                <a:cs typeface="Tahoma" pitchFamily="34" charset="0"/>
              </a:rPr>
              <a:t> - The demons orthodoxy shown in Matt 8.  (Notes on doctrine)</a:t>
            </a:r>
            <a:endParaRPr lang="en-GB" sz="2000" dirty="0" smtClean="0">
              <a:solidFill>
                <a:schemeClr val="bg1"/>
              </a:solidFill>
              <a:latin typeface="Tahoma" pitchFamily="34" charset="0"/>
              <a:ea typeface="Tahoma" pitchFamily="34" charset="0"/>
              <a:cs typeface="Tahoma" pitchFamily="34" charset="0"/>
            </a:endParaRPr>
          </a:p>
          <a:p>
            <a:pPr marL="914400" lvl="2" indent="0">
              <a:buNone/>
            </a:pPr>
            <a:r>
              <a:rPr lang="en-GB" sz="2000" dirty="0" smtClean="0">
                <a:solidFill>
                  <a:schemeClr val="bg1"/>
                </a:solidFill>
                <a:latin typeface="Tahoma" pitchFamily="34" charset="0"/>
                <a:ea typeface="Tahoma" pitchFamily="34" charset="0"/>
                <a:cs typeface="Tahoma" pitchFamily="34" charset="0"/>
              </a:rPr>
              <a:t>D - no answer – there must be faith! (Rom 10v9)</a:t>
            </a:r>
          </a:p>
          <a:p>
            <a:pPr marL="914400" lvl="2" indent="0">
              <a:buNone/>
            </a:pPr>
            <a:r>
              <a:rPr lang="en-GB" sz="2000" dirty="0" smtClean="0">
                <a:solidFill>
                  <a:schemeClr val="bg1"/>
                </a:solidFill>
                <a:latin typeface="Tahoma" pitchFamily="34" charset="0"/>
                <a:ea typeface="Tahoma" pitchFamily="34" charset="0"/>
                <a:cs typeface="Tahoma" pitchFamily="34" charset="0"/>
              </a:rPr>
              <a:t>F+D – the only </a:t>
            </a:r>
            <a:r>
              <a:rPr lang="en-GB" sz="2000" dirty="0" smtClean="0">
                <a:solidFill>
                  <a:schemeClr val="bg1"/>
                </a:solidFill>
                <a:latin typeface="Tahoma" pitchFamily="34" charset="0"/>
                <a:ea typeface="Tahoma" pitchFamily="34" charset="0"/>
                <a:cs typeface="Tahoma" pitchFamily="34" charset="0"/>
              </a:rPr>
              <a:t>answer (cree</a:t>
            </a:r>
            <a:r>
              <a:rPr lang="en-GB" sz="2000" dirty="0" smtClean="0">
                <a:solidFill>
                  <a:schemeClr val="bg1"/>
                </a:solidFill>
                <a:latin typeface="Tahoma" pitchFamily="34" charset="0"/>
                <a:ea typeface="Tahoma" pitchFamily="34" charset="0"/>
                <a:cs typeface="Tahoma" pitchFamily="34" charset="0"/>
              </a:rPr>
              <a:t>d &amp; conduct, belief &amp; behaviour)</a:t>
            </a:r>
            <a:endParaRPr lang="en-GB" sz="2000" dirty="0" smtClean="0">
              <a:solidFill>
                <a:schemeClr val="bg1"/>
              </a:solidFill>
              <a:latin typeface="Tahoma" pitchFamily="34" charset="0"/>
              <a:ea typeface="Tahoma" pitchFamily="34" charset="0"/>
              <a:cs typeface="Tahoma" pitchFamily="34" charset="0"/>
            </a:endParaRPr>
          </a:p>
          <a:p>
            <a:pPr marL="914400" lvl="2" indent="0">
              <a:buNone/>
            </a:pPr>
            <a:r>
              <a:rPr lang="en-GB" sz="2000" dirty="0" smtClean="0">
                <a:solidFill>
                  <a:schemeClr val="bg1"/>
                </a:solidFill>
                <a:latin typeface="Tahoma" pitchFamily="34" charset="0"/>
                <a:ea typeface="Tahoma" pitchFamily="34" charset="0"/>
                <a:cs typeface="Tahoma" pitchFamily="34" charset="0"/>
              </a:rPr>
              <a:t>  </a:t>
            </a:r>
            <a:endParaRPr lang="en-GB" sz="2000" dirty="0"/>
          </a:p>
        </p:txBody>
      </p:sp>
    </p:spTree>
    <p:extLst>
      <p:ext uri="{BB962C8B-B14F-4D97-AF65-F5344CB8AC3E}">
        <p14:creationId xmlns:p14="http://schemas.microsoft.com/office/powerpoint/2010/main" val="2537555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7895</TotalTime>
  <Words>1419</Words>
  <Application>Microsoft Office PowerPoint</Application>
  <PresentationFormat>On-screen Show (4:3)</PresentationFormat>
  <Paragraphs>158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Horizon</vt:lpstr>
      <vt:lpstr>James true religion</vt:lpstr>
      <vt:lpstr>Faith and deeds</vt:lpstr>
      <vt:lpstr>Faith and deeds</vt:lpstr>
      <vt:lpstr>Faith and deeds 2v14-26</vt:lpstr>
      <vt:lpstr>Faith and deeds 2v14-26</vt:lpstr>
      <vt:lpstr>Faith and deeds 2v14-26</vt:lpstr>
      <vt:lpstr>Faith and deeds 2v14-26</vt:lpstr>
      <vt:lpstr>Clarity – what is he saying 2v14-20</vt:lpstr>
      <vt:lpstr>what others said 2v18-19</vt:lpstr>
      <vt:lpstr>Conflict – james v paul</vt:lpstr>
      <vt:lpstr>Context – james</vt:lpstr>
      <vt:lpstr>Faith and deeds – abraham’s timeline</vt:lpstr>
      <vt:lpstr>Faith and deeds – abraham’s timeline</vt:lpstr>
      <vt:lpstr>Rahab – 2nd illustration 2v25-26</vt:lpstr>
      <vt:lpstr>How do we square paul &amp; James?</vt:lpstr>
      <vt:lpstr>Challenge/what deeds? – james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230</cp:revision>
  <dcterms:created xsi:type="dcterms:W3CDTF">2012-10-06T15:36:29Z</dcterms:created>
  <dcterms:modified xsi:type="dcterms:W3CDTF">2013-04-07T07:41:15Z</dcterms:modified>
</cp:coreProperties>
</file>